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63" r:id="rId3"/>
    <p:sldId id="264" r:id="rId4"/>
    <p:sldId id="259" r:id="rId5"/>
    <p:sldId id="265" r:id="rId6"/>
    <p:sldId id="266" r:id="rId7"/>
    <p:sldId id="267" r:id="rId8"/>
    <p:sldId id="268" r:id="rId9"/>
    <p:sldId id="269" r:id="rId10"/>
    <p:sldId id="270" r:id="rId11"/>
    <p:sldId id="271" r:id="rId12"/>
    <p:sldId id="272" r:id="rId13"/>
    <p:sldId id="260" r:id="rId14"/>
    <p:sldId id="261" r:id="rId15"/>
    <p:sldId id="26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74"/>
  </p:normalViewPr>
  <p:slideViewPr>
    <p:cSldViewPr snapToGrid="0" snapToObjects="1">
      <p:cViewPr varScale="1">
        <p:scale>
          <a:sx n="87" d="100"/>
          <a:sy n="87" d="100"/>
        </p:scale>
        <p:origin x="67" y="8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T Corner with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5299" y="3759753"/>
            <a:ext cx="3118701" cy="3107872"/>
          </a:xfrm>
          <a:prstGeom prst="rect">
            <a:avLst/>
          </a:prstGeom>
        </p:spPr>
      </p:pic>
      <p:pic>
        <p:nvPicPr>
          <p:cNvPr id="10"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4088" y="6202664"/>
            <a:ext cx="17526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T Corner without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5299" y="3759753"/>
            <a:ext cx="3118701" cy="3107872"/>
          </a:xfrm>
          <a:prstGeom prst="rect">
            <a:avLst/>
          </a:prstGeom>
        </p:spPr>
      </p:pic>
    </p:spTree>
    <p:extLst>
      <p:ext uri="{BB962C8B-B14F-4D97-AF65-F5344CB8AC3E}">
        <p14:creationId xmlns:p14="http://schemas.microsoft.com/office/powerpoint/2010/main" val="1866722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30917"/>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1224643"/>
            <a:ext cx="7886700" cy="4952320"/>
          </a:xfrm>
          <a:prstGeom prst="rect">
            <a:avLst/>
          </a:prstGeom>
        </p:spPr>
        <p:txBody>
          <a:bodyPr/>
          <a:lstStyle>
            <a:lvl2pPr>
              <a:defRPr sz="2600"/>
            </a:lvl2pPr>
            <a:lvl3pPr>
              <a:defRPr sz="2400"/>
            </a:lvl3pPr>
            <a:lvl4pPr>
              <a:defRPr sz="22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5299" y="3759753"/>
            <a:ext cx="3118701" cy="3107872"/>
          </a:xfrm>
          <a:prstGeom prst="rect">
            <a:avLst/>
          </a:prstGeom>
        </p:spPr>
      </p:pic>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4088" y="6202664"/>
            <a:ext cx="17526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3091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216479"/>
            <a:ext cx="3886200" cy="496048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216479"/>
            <a:ext cx="3886200" cy="4960484"/>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5299" y="3759753"/>
            <a:ext cx="3118701" cy="3107872"/>
          </a:xfrm>
          <a:prstGeom prst="rect">
            <a:avLst/>
          </a:prstGeom>
        </p:spPr>
      </p:pic>
      <p:pic>
        <p:nvPicPr>
          <p:cNvPr id="11"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4088" y="6202664"/>
            <a:ext cx="17526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638074"/>
          </a:xfrm>
          <a:prstGeom prst="rect">
            <a:avLst/>
          </a:prstGeo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182462"/>
            <a:ext cx="3868340" cy="8082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169986"/>
            <a:ext cx="3868340" cy="401967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49" y="11824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169986"/>
            <a:ext cx="3887391" cy="4019677"/>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5299" y="3759753"/>
            <a:ext cx="3118701" cy="3107872"/>
          </a:xfrm>
          <a:prstGeom prst="rect">
            <a:avLst/>
          </a:prstGeom>
        </p:spPr>
      </p:pic>
      <p:pic>
        <p:nvPicPr>
          <p:cNvPr id="11"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04088" y="6202664"/>
            <a:ext cx="17526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bg1">
                <a:lumMod val="51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256433"/>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6" r:id="rId3"/>
    <p:sldLayoutId id="2147483662" r:id="rId4"/>
    <p:sldLayoutId id="2147483664" r:id="rId5"/>
    <p:sldLayoutId id="214748366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tektone.com/" TargetMode="External"/><Relationship Id="rId2" Type="http://schemas.openxmlformats.org/officeDocument/2006/relationships/hyperlink" Target="http://www.tektone.com/reps.ph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jpg"/><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3318603" cy="3307080"/>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52400"/>
            <a:ext cx="1752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6849" t="20666" r="12872"/>
          <a:stretch/>
        </p:blipFill>
        <p:spPr>
          <a:xfrm>
            <a:off x="3152868" y="1417320"/>
            <a:ext cx="5433060" cy="5440680"/>
          </a:xfrm>
          <a:prstGeom prst="rect">
            <a:avLst/>
          </a:prstGeom>
        </p:spPr>
      </p:pic>
      <p:sp>
        <p:nvSpPr>
          <p:cNvPr id="6" name="TextBox 5"/>
          <p:cNvSpPr txBox="1"/>
          <p:nvPr/>
        </p:nvSpPr>
        <p:spPr>
          <a:xfrm>
            <a:off x="338268" y="4447748"/>
            <a:ext cx="3825240" cy="1015663"/>
          </a:xfrm>
          <a:prstGeom prst="rect">
            <a:avLst/>
          </a:prstGeom>
          <a:noFill/>
        </p:spPr>
        <p:txBody>
          <a:bodyPr wrap="square" rtlCol="0">
            <a:spAutoFit/>
          </a:bodyPr>
          <a:lstStyle/>
          <a:p>
            <a:pPr algn="ctr"/>
            <a:r>
              <a:rPr lang="en-US" sz="3000" dirty="0" err="1" smtClean="0"/>
              <a:t>Tek</a:t>
            </a:r>
            <a:r>
              <a:rPr lang="en-US" sz="3000" dirty="0" smtClean="0"/>
              <a:t>-Alert® Integration </a:t>
            </a:r>
          </a:p>
          <a:p>
            <a:pPr algn="ctr"/>
            <a:r>
              <a:rPr lang="en-US" sz="3000" dirty="0" smtClean="0"/>
              <a:t>Manager</a:t>
            </a:r>
            <a:endParaRPr lang="en-US" sz="3000" dirty="0"/>
          </a:p>
        </p:txBody>
      </p:sp>
    </p:spTree>
    <p:extLst>
      <p:ext uri="{BB962C8B-B14F-4D97-AF65-F5344CB8AC3E}">
        <p14:creationId xmlns:p14="http://schemas.microsoft.com/office/powerpoint/2010/main" val="1453393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smtClean="0"/>
              <a:t>Integrations</a:t>
            </a:r>
            <a:endParaRPr lang="en-US" sz="2800" b="1" dirty="0"/>
          </a:p>
        </p:txBody>
      </p:sp>
      <p:sp>
        <p:nvSpPr>
          <p:cNvPr id="3" name="Rectangle 2"/>
          <p:cNvSpPr/>
          <p:nvPr/>
        </p:nvSpPr>
        <p:spPr>
          <a:xfrm>
            <a:off x="190870" y="936101"/>
            <a:ext cx="8669045" cy="369332"/>
          </a:xfrm>
          <a:prstGeom prst="rect">
            <a:avLst/>
          </a:prstGeom>
        </p:spPr>
        <p:txBody>
          <a:bodyPr wrap="square">
            <a:spAutoFit/>
          </a:bodyPr>
          <a:lstStyle/>
          <a:p>
            <a:pPr algn="just" eaLnBrk="0" hangingPunct="0">
              <a:spcBef>
                <a:spcPct val="50000"/>
              </a:spcBef>
              <a:buSzPct val="75000"/>
              <a:defRPr/>
            </a:pPr>
            <a:r>
              <a:rPr lang="en-US" dirty="0" err="1"/>
              <a:t>Tek</a:t>
            </a:r>
            <a:r>
              <a:rPr lang="en-US" dirty="0"/>
              <a:t>-ALERT</a:t>
            </a:r>
            <a:r>
              <a:rPr lang="en-US" altLang="en-US" baseline="30000" dirty="0">
                <a:latin typeface="Arial" charset="0"/>
              </a:rPr>
              <a:t> </a:t>
            </a:r>
            <a:r>
              <a:rPr lang="en-US" dirty="0" smtClean="0"/>
              <a:t> </a:t>
            </a:r>
            <a:r>
              <a:rPr lang="en-US" dirty="0"/>
              <a:t>was designed to be flexible so that you can monitor the systems that you have.   </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215" y="2960542"/>
            <a:ext cx="176053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490" y="3895262"/>
            <a:ext cx="157956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709" y="5156200"/>
            <a:ext cx="2241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081" y="2065287"/>
            <a:ext cx="20970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7535" y="3192164"/>
            <a:ext cx="9588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hochikiamerica.com/img/hochik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6831" y="4932521"/>
            <a:ext cx="228758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9215" y="1873431"/>
            <a:ext cx="166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0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smtClean="0"/>
              <a:t>Support</a:t>
            </a:r>
            <a:endParaRPr lang="en-US" sz="2800" b="1" dirty="0"/>
          </a:p>
        </p:txBody>
      </p:sp>
      <p:sp>
        <p:nvSpPr>
          <p:cNvPr id="3" name="Rectangle 2"/>
          <p:cNvSpPr/>
          <p:nvPr/>
        </p:nvSpPr>
        <p:spPr>
          <a:xfrm>
            <a:off x="190870" y="936101"/>
            <a:ext cx="8669045" cy="1200329"/>
          </a:xfrm>
          <a:prstGeom prst="rect">
            <a:avLst/>
          </a:prstGeom>
        </p:spPr>
        <p:txBody>
          <a:bodyPr wrap="square">
            <a:spAutoFit/>
          </a:bodyPr>
          <a:lstStyle/>
          <a:p>
            <a:pPr algn="just">
              <a:spcBef>
                <a:spcPct val="50000"/>
              </a:spcBef>
              <a:buSzPct val="75000"/>
            </a:pPr>
            <a:r>
              <a:rPr lang="en-US" altLang="en-US" dirty="0"/>
              <a:t>Support after a system is installed is one of the most important factors that a facility has to consider when selecting a system. Our highly qualified network of </a:t>
            </a:r>
            <a:r>
              <a:rPr lang="en-US" altLang="en-US" dirty="0" err="1" smtClean="0"/>
              <a:t>TekTone</a:t>
            </a:r>
            <a:r>
              <a:rPr lang="en-US" altLang="en-US" dirty="0" smtClean="0"/>
              <a:t> </a:t>
            </a:r>
            <a:r>
              <a:rPr lang="en-US" altLang="en-US" dirty="0"/>
              <a:t>Elite Partners, along with our 40 years of experience, ensures that you receive the highest level of support.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565" y="2927602"/>
            <a:ext cx="3869824" cy="2126998"/>
          </a:xfrm>
          <a:prstGeom prst="rect">
            <a:avLst/>
          </a:prstGeom>
        </p:spPr>
      </p:pic>
    </p:spTree>
    <p:extLst>
      <p:ext uri="{BB962C8B-B14F-4D97-AF65-F5344CB8AC3E}">
        <p14:creationId xmlns:p14="http://schemas.microsoft.com/office/powerpoint/2010/main" val="1043847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smtClean="0"/>
              <a:t>Thank you!</a:t>
            </a:r>
            <a:endParaRPr lang="en-US" sz="2800" b="1" dirty="0"/>
          </a:p>
        </p:txBody>
      </p:sp>
      <p:sp>
        <p:nvSpPr>
          <p:cNvPr id="3" name="Rectangle 2"/>
          <p:cNvSpPr/>
          <p:nvPr/>
        </p:nvSpPr>
        <p:spPr>
          <a:xfrm>
            <a:off x="190870" y="936101"/>
            <a:ext cx="8669045" cy="2031325"/>
          </a:xfrm>
          <a:prstGeom prst="rect">
            <a:avLst/>
          </a:prstGeom>
        </p:spPr>
        <p:txBody>
          <a:bodyPr wrap="square">
            <a:spAutoFit/>
          </a:bodyPr>
          <a:lstStyle/>
          <a:p>
            <a:pPr algn="just"/>
            <a:r>
              <a:rPr lang="en-US" altLang="en-US" dirty="0"/>
              <a:t>If you have any questions about </a:t>
            </a:r>
            <a:r>
              <a:rPr lang="en-US" altLang="en-US" dirty="0" err="1" smtClean="0"/>
              <a:t>Tek</a:t>
            </a:r>
            <a:r>
              <a:rPr lang="en-US" altLang="en-US" dirty="0" smtClean="0"/>
              <a:t>-ALERT, </a:t>
            </a:r>
            <a:r>
              <a:rPr lang="en-US" altLang="en-US" dirty="0"/>
              <a:t>please feel free to contact us</a:t>
            </a:r>
            <a:r>
              <a:rPr lang="en-US" altLang="en-US" dirty="0" smtClean="0"/>
              <a:t>.</a:t>
            </a:r>
          </a:p>
          <a:p>
            <a:pPr algn="just"/>
            <a:endParaRPr lang="en-US" altLang="en-US" dirty="0"/>
          </a:p>
          <a:p>
            <a:pPr algn="just"/>
            <a:r>
              <a:rPr lang="en-US" altLang="en-US" dirty="0"/>
              <a:t>Visit the </a:t>
            </a:r>
            <a:r>
              <a:rPr lang="en-US" altLang="en-US" i="1" dirty="0"/>
              <a:t>Where to Buy</a:t>
            </a:r>
            <a:r>
              <a:rPr lang="en-US" altLang="en-US" dirty="0"/>
              <a:t> page (</a:t>
            </a:r>
            <a:r>
              <a:rPr lang="en-US" altLang="en-US" dirty="0">
                <a:hlinkClick r:id="rId2"/>
              </a:rPr>
              <a:t>www.tektone.com/reps.php</a:t>
            </a:r>
            <a:r>
              <a:rPr lang="en-US" altLang="en-US" dirty="0"/>
              <a:t>) of our website to find a Sales Representative or </a:t>
            </a:r>
            <a:r>
              <a:rPr lang="en-US" altLang="en-US" dirty="0" err="1" smtClean="0"/>
              <a:t>TekTone</a:t>
            </a:r>
            <a:r>
              <a:rPr lang="en-US" altLang="en-US" dirty="0" smtClean="0"/>
              <a:t> </a:t>
            </a:r>
            <a:r>
              <a:rPr lang="en-US" altLang="en-US" dirty="0"/>
              <a:t>Elite Partner near you</a:t>
            </a:r>
            <a:r>
              <a:rPr lang="en-US" altLang="en-US" dirty="0" smtClean="0"/>
              <a:t>.</a:t>
            </a:r>
          </a:p>
          <a:p>
            <a:pPr algn="just"/>
            <a:r>
              <a:rPr lang="en-US" altLang="en-US" dirty="0" smtClean="0"/>
              <a:t> </a:t>
            </a:r>
            <a:endParaRPr lang="en-US" altLang="en-US" dirty="0"/>
          </a:p>
          <a:p>
            <a:pPr algn="just"/>
            <a:r>
              <a:rPr lang="en-US" altLang="en-US" dirty="0"/>
              <a:t>You can also contact our sales department directly by calling    (800) 327-8466, or by visiting our website, </a:t>
            </a:r>
            <a:r>
              <a:rPr lang="en-US" altLang="en-US" dirty="0">
                <a:hlinkClick r:id="rId3"/>
              </a:rPr>
              <a:t>www.tektone.com</a:t>
            </a:r>
            <a:r>
              <a:rPr lang="en-US" altLang="en-US" dirty="0"/>
              <a:t>.</a:t>
            </a:r>
          </a:p>
        </p:txBody>
      </p:sp>
    </p:spTree>
    <p:extLst>
      <p:ext uri="{BB962C8B-B14F-4D97-AF65-F5344CB8AC3E}">
        <p14:creationId xmlns:p14="http://schemas.microsoft.com/office/powerpoint/2010/main" val="97228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09600" y="1447800"/>
            <a:ext cx="8281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SzPct val="75000"/>
              <a:defRPr>
                <a:solidFill>
                  <a:schemeClr val="tx1"/>
                </a:solidFill>
                <a:latin typeface="Arial" charset="0"/>
              </a:defRPr>
            </a:lvl1pPr>
            <a:lvl2pPr marL="742950" indent="-285750">
              <a:spcBef>
                <a:spcPct val="50000"/>
              </a:spcBef>
              <a:buSzPct val="70000"/>
              <a:buFont typeface="Arial" charset="0"/>
              <a:buBlip>
                <a:blip r:embed="rId2"/>
              </a:buBlip>
              <a:defRPr sz="1600">
                <a:solidFill>
                  <a:schemeClr val="tx1"/>
                </a:solidFill>
                <a:latin typeface="Arial" charset="0"/>
              </a:defRPr>
            </a:lvl2pPr>
            <a:lvl3pPr marL="1143000" indent="-228600">
              <a:spcBef>
                <a:spcPct val="50000"/>
              </a:spcBef>
              <a:buSzPct val="80000"/>
              <a:buBlip>
                <a:blip r:embed="rId3"/>
              </a:buBlip>
              <a:defRPr sz="1400">
                <a:solidFill>
                  <a:schemeClr val="tx1"/>
                </a:solidFill>
                <a:latin typeface="Arial" charset="0"/>
              </a:defRPr>
            </a:lvl3pPr>
            <a:lvl4pPr marL="1600200" indent="-228600">
              <a:spcBef>
                <a:spcPct val="20000"/>
              </a:spcBef>
              <a:buFont typeface="Arial" charset="0"/>
              <a:buChar char="•"/>
              <a:defRPr sz="1400">
                <a:solidFill>
                  <a:schemeClr val="tx1"/>
                </a:solidFill>
                <a:latin typeface="Arial" charset="0"/>
              </a:defRPr>
            </a:lvl4pPr>
            <a:lvl5pPr marL="2057400" indent="-228600">
              <a:spcBef>
                <a:spcPct val="20000"/>
              </a:spcBef>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defRPr>
            </a:lvl9pPr>
          </a:lstStyle>
          <a:p>
            <a:pPr eaLnBrk="1" hangingPunct="1">
              <a:spcBef>
                <a:spcPct val="0"/>
              </a:spcBef>
              <a:buSzTx/>
            </a:pPr>
            <a:r>
              <a:rPr lang="en-US" altLang="en-US" dirty="0"/>
              <a:t>Founded in 1973, </a:t>
            </a:r>
            <a:r>
              <a:rPr lang="en-US" altLang="en-US" dirty="0" err="1" smtClean="0"/>
              <a:t>TekTone</a:t>
            </a:r>
            <a:r>
              <a:rPr lang="en-US" altLang="en-US" dirty="0" smtClean="0"/>
              <a:t> </a:t>
            </a:r>
            <a:r>
              <a:rPr lang="en-US" altLang="en-US" dirty="0"/>
              <a:t>designs and manufactures </a:t>
            </a:r>
            <a:r>
              <a:rPr lang="en-US" altLang="en-US" dirty="0" smtClean="0"/>
              <a:t>UL </a:t>
            </a:r>
            <a:r>
              <a:rPr lang="en-US" altLang="en-US" dirty="0"/>
              <a:t>Listed nurse call, wireless nurse/emergency call, apartment entry, area of rescue assistance systems, and alert integration systems</a:t>
            </a:r>
            <a:r>
              <a:rPr lang="en-US" altLang="en-US" dirty="0" smtClean="0"/>
              <a:t>. </a:t>
            </a:r>
            <a:r>
              <a:rPr lang="en-US" altLang="en-US" dirty="0" err="1" smtClean="0"/>
              <a:t>TekTone</a:t>
            </a:r>
            <a:r>
              <a:rPr lang="en-US" altLang="en-US" dirty="0" smtClean="0"/>
              <a:t> </a:t>
            </a:r>
            <a:r>
              <a:rPr lang="en-US" altLang="en-US" dirty="0"/>
              <a:t>has grown rapidly — </a:t>
            </a:r>
            <a:r>
              <a:rPr lang="en-US" altLang="en-US" dirty="0" err="1" smtClean="0"/>
              <a:t>TekTone</a:t>
            </a:r>
            <a:r>
              <a:rPr lang="en-US" altLang="en-US" dirty="0" smtClean="0"/>
              <a:t> </a:t>
            </a:r>
            <a:r>
              <a:rPr lang="en-US" altLang="en-US" dirty="0"/>
              <a:t>now serves these markets both nationally and internationally. </a:t>
            </a:r>
          </a:p>
        </p:txBody>
      </p:sp>
      <p:sp>
        <p:nvSpPr>
          <p:cNvPr id="4" name="Title 3"/>
          <p:cNvSpPr txBox="1">
            <a:spLocks/>
          </p:cNvSpPr>
          <p:nvPr/>
        </p:nvSpPr>
        <p:spPr>
          <a:xfrm>
            <a:off x="0" y="487680"/>
            <a:ext cx="9144000" cy="609600"/>
          </a:xfrm>
          <a:prstGeom prst="rect">
            <a:avLst/>
          </a:prstGeom>
        </p:spPr>
        <p:txBody>
          <a:bodyPr/>
          <a:lstStyle>
            <a:lvl1pPr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2800" b="1">
                <a:solidFill>
                  <a:srgbClr val="005491"/>
                </a:solidFill>
                <a:effectLst>
                  <a:outerShdw blurRad="38100" dist="38100" dir="2700000" algn="tl">
                    <a:srgbClr val="C0C0C0"/>
                  </a:outerShdw>
                </a:effectLst>
                <a:latin typeface="Arial" charset="0"/>
              </a:defRPr>
            </a:lvl9pPr>
          </a:lstStyle>
          <a:p>
            <a:pPr>
              <a:defRPr/>
            </a:pPr>
            <a:r>
              <a:rPr lang="en-US" kern="0" dirty="0" err="1" smtClean="0"/>
              <a:t>TekTone</a:t>
            </a:r>
            <a:r>
              <a:rPr lang="en-US" kern="0" dirty="0" smtClean="0"/>
              <a:t> History</a:t>
            </a:r>
            <a:br>
              <a:rPr lang="en-US" kern="0" dirty="0" smtClean="0"/>
            </a:br>
            <a:endParaRPr lang="en-US" kern="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752" y="3506696"/>
            <a:ext cx="395605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35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a:extLst>
              <a:ext uri="{28A0092B-C50C-407E-A947-70E740481C1C}">
                <a14:useLocalDpi xmlns:a14="http://schemas.microsoft.com/office/drawing/2010/main" val="0"/>
              </a:ext>
            </a:extLst>
          </a:blip>
          <a:srcRect l="4646" r="6467"/>
          <a:stretch>
            <a:fillRect/>
          </a:stretch>
        </p:blipFill>
        <p:spPr bwMode="auto">
          <a:xfrm>
            <a:off x="0" y="-39688"/>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0" y="457200"/>
            <a:ext cx="9144000" cy="2514600"/>
          </a:xfrm>
          <a:prstGeom prst="rect">
            <a:avLst/>
          </a:prstGeom>
          <a:solidFill>
            <a:srgbClr val="FFFFFF">
              <a:alpha val="72157"/>
            </a:srgbClr>
          </a:solidFill>
          <a:ln w="38100" cap="flat" cmpd="sng" algn="ctr">
            <a:noFill/>
            <a:prstDash val="solid"/>
            <a:round/>
            <a:headEnd type="none" w="med" len="med"/>
            <a:tailEnd type="none" w="med" len="med"/>
          </a:ln>
          <a:effectLst>
            <a:softEdge rad="482600"/>
          </a:effectLst>
          <a:extLst/>
        </p:spPr>
        <p:txBody>
          <a:bodyPr wrap="none" anchor="ctr"/>
          <a:lstStyle/>
          <a:p>
            <a:pPr eaLnBrk="1" hangingPunct="1">
              <a:defRPr/>
            </a:pPr>
            <a:endParaRPr lang="en-US"/>
          </a:p>
        </p:txBody>
      </p:sp>
      <p:sp>
        <p:nvSpPr>
          <p:cNvPr id="7" name="Rectangle 8"/>
          <p:cNvSpPr>
            <a:spLocks noChangeArrowheads="1"/>
          </p:cNvSpPr>
          <p:nvPr/>
        </p:nvSpPr>
        <p:spPr bwMode="auto">
          <a:xfrm>
            <a:off x="228600" y="990600"/>
            <a:ext cx="8610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50000"/>
              </a:spcBef>
              <a:buSzPct val="75000"/>
              <a:defRPr>
                <a:solidFill>
                  <a:schemeClr val="tx1"/>
                </a:solidFill>
                <a:latin typeface="Arial" charset="0"/>
              </a:defRPr>
            </a:lvl1pPr>
            <a:lvl2pPr>
              <a:spcBef>
                <a:spcPct val="50000"/>
              </a:spcBef>
              <a:buSzPct val="70000"/>
              <a:buFont typeface="Arial" charset="0"/>
              <a:buBlip>
                <a:blip r:embed="rId3"/>
              </a:buBlip>
              <a:defRPr sz="1600">
                <a:solidFill>
                  <a:schemeClr val="tx1"/>
                </a:solidFill>
                <a:latin typeface="Arial" charset="0"/>
              </a:defRPr>
            </a:lvl2pPr>
            <a:lvl3pPr marL="1143000" indent="-228600">
              <a:spcBef>
                <a:spcPct val="50000"/>
              </a:spcBef>
              <a:buSzPct val="80000"/>
              <a:buBlip>
                <a:blip r:embed="rId4"/>
              </a:buBlip>
              <a:defRPr sz="1400">
                <a:solidFill>
                  <a:schemeClr val="tx1"/>
                </a:solidFill>
                <a:latin typeface="Arial" charset="0"/>
              </a:defRPr>
            </a:lvl3pPr>
            <a:lvl4pPr marL="1600200" indent="-228600">
              <a:spcBef>
                <a:spcPct val="20000"/>
              </a:spcBef>
              <a:buFont typeface="Arial" charset="0"/>
              <a:buChar char="•"/>
              <a:defRPr sz="1400">
                <a:solidFill>
                  <a:schemeClr val="tx1"/>
                </a:solidFill>
                <a:latin typeface="Arial" charset="0"/>
              </a:defRPr>
            </a:lvl4pPr>
            <a:lvl5pPr marL="2057400" indent="-228600">
              <a:spcBef>
                <a:spcPct val="20000"/>
              </a:spcBef>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defRPr>
            </a:lvl9pPr>
          </a:lstStyle>
          <a:p>
            <a:pPr lvl="1" eaLnBrk="1" hangingPunct="1">
              <a:spcBef>
                <a:spcPct val="0"/>
              </a:spcBef>
              <a:buSzTx/>
              <a:buFontTx/>
              <a:buNone/>
            </a:pPr>
            <a:r>
              <a:rPr lang="en-US" altLang="en-US" sz="1800" b="1">
                <a:solidFill>
                  <a:srgbClr val="1F497D"/>
                </a:solidFill>
              </a:rPr>
              <a:t>TekTone’s North Carolina facility now serves as our world headquarters and production plant</a:t>
            </a:r>
          </a:p>
          <a:p>
            <a:pPr lvl="1" eaLnBrk="1" hangingPunct="1">
              <a:spcBef>
                <a:spcPct val="0"/>
              </a:spcBef>
              <a:buSzTx/>
              <a:buFontTx/>
              <a:buNone/>
            </a:pPr>
            <a:endParaRPr lang="en-US" altLang="en-US" sz="1800" b="1">
              <a:solidFill>
                <a:srgbClr val="1F497D"/>
              </a:solidFill>
            </a:endParaRPr>
          </a:p>
          <a:p>
            <a:pPr lvl="1" eaLnBrk="1" hangingPunct="1">
              <a:spcBef>
                <a:spcPct val="0"/>
              </a:spcBef>
              <a:buSzTx/>
              <a:buFontTx/>
              <a:buNone/>
            </a:pPr>
            <a:r>
              <a:rPr lang="en-US" altLang="en-US" sz="1800" b="1">
                <a:solidFill>
                  <a:srgbClr val="1F497D"/>
                </a:solidFill>
              </a:rPr>
              <a:t>ISO 9001 Certified quality management system</a:t>
            </a:r>
          </a:p>
          <a:p>
            <a:pPr lvl="1" eaLnBrk="1" hangingPunct="1">
              <a:spcBef>
                <a:spcPct val="0"/>
              </a:spcBef>
              <a:buSzTx/>
              <a:buFontTx/>
              <a:buNone/>
            </a:pPr>
            <a:r>
              <a:rPr lang="en-US" altLang="en-US" sz="1800" b="1">
                <a:solidFill>
                  <a:srgbClr val="1F497D"/>
                </a:solidFill>
              </a:rPr>
              <a:t>More than 75% of TekTone’s products are made in North Carolina</a:t>
            </a:r>
          </a:p>
        </p:txBody>
      </p:sp>
      <p:pic>
        <p:nvPicPr>
          <p:cNvPr id="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9713"/>
            <a:ext cx="18573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985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0" y="28194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r>
              <a:rPr lang="en-US" altLang="x-none">
                <a:latin typeface="Calibri" charset="0"/>
                <a:ea typeface="Calibri" charset="0"/>
                <a:cs typeface="Calibri" charset="0"/>
              </a:rPr>
              <a:t>324 Industrial Park Road</a:t>
            </a:r>
          </a:p>
          <a:p>
            <a:pPr algn="ctr"/>
            <a:r>
              <a:rPr lang="en-US" altLang="x-none">
                <a:latin typeface="Calibri" charset="0"/>
                <a:ea typeface="Calibri" charset="0"/>
                <a:cs typeface="Calibri" charset="0"/>
              </a:rPr>
              <a:t>Franklin, NC 28734</a:t>
            </a:r>
          </a:p>
          <a:p>
            <a:pPr algn="ctr"/>
            <a:endParaRPr lang="en-US" altLang="x-none">
              <a:latin typeface="Calibri" charset="0"/>
              <a:ea typeface="Calibri" charset="0"/>
              <a:cs typeface="Calibri" charset="0"/>
            </a:endParaRPr>
          </a:p>
          <a:p>
            <a:pPr algn="ctr"/>
            <a:r>
              <a:rPr lang="en-US" altLang="x-none">
                <a:latin typeface="Calibri" charset="0"/>
                <a:ea typeface="Calibri" charset="0"/>
                <a:cs typeface="Calibri" charset="0"/>
              </a:rPr>
              <a:t>www.tektone.com</a:t>
            </a: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3975" y="1154113"/>
            <a:ext cx="395605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824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3799" y="338667"/>
            <a:ext cx="6248400" cy="523220"/>
          </a:xfrm>
          <a:prstGeom prst="rect">
            <a:avLst/>
          </a:prstGeom>
          <a:noFill/>
        </p:spPr>
        <p:txBody>
          <a:bodyPr wrap="square" rtlCol="0">
            <a:spAutoFit/>
          </a:bodyPr>
          <a:lstStyle/>
          <a:p>
            <a:pPr algn="ctr"/>
            <a:r>
              <a:rPr lang="en-US" sz="2800" b="1" dirty="0" smtClean="0"/>
              <a:t>Introduction</a:t>
            </a:r>
            <a:endParaRPr lang="en-US" sz="2800" b="1" dirty="0"/>
          </a:p>
        </p:txBody>
      </p:sp>
      <p:sp>
        <p:nvSpPr>
          <p:cNvPr id="3" name="Rectangle 2"/>
          <p:cNvSpPr/>
          <p:nvPr/>
        </p:nvSpPr>
        <p:spPr>
          <a:xfrm>
            <a:off x="186265" y="885574"/>
            <a:ext cx="8847667" cy="2585323"/>
          </a:xfrm>
          <a:prstGeom prst="rect">
            <a:avLst/>
          </a:prstGeom>
        </p:spPr>
        <p:txBody>
          <a:bodyPr wrap="square">
            <a:spAutoFit/>
          </a:bodyPr>
          <a:lstStyle/>
          <a:p>
            <a:pPr algn="just"/>
            <a:r>
              <a:rPr lang="en-US" altLang="en-US" dirty="0"/>
              <a:t>Our </a:t>
            </a:r>
            <a:r>
              <a:rPr lang="en-US" altLang="en-US" dirty="0" err="1" smtClean="0"/>
              <a:t>Tek</a:t>
            </a:r>
            <a:r>
              <a:rPr lang="en-US" altLang="en-US" dirty="0" smtClean="0"/>
              <a:t>-ALERT </a:t>
            </a:r>
            <a:r>
              <a:rPr lang="en-US" altLang="en-US" dirty="0"/>
              <a:t>Integration Manager allows your facility to seamlessly integrate calls and activities from your various systems and route those calls to the appropriate staff member. The </a:t>
            </a:r>
            <a:r>
              <a:rPr lang="en-US" altLang="en-US" dirty="0" err="1"/>
              <a:t>Tek</a:t>
            </a:r>
            <a:r>
              <a:rPr lang="en-US" altLang="en-US" dirty="0"/>
              <a:t>-ALERT</a:t>
            </a:r>
            <a:r>
              <a:rPr lang="en-US" altLang="en-US" baseline="30000" dirty="0"/>
              <a:t> </a:t>
            </a:r>
            <a:r>
              <a:rPr lang="en-US" altLang="en-US" dirty="0" smtClean="0"/>
              <a:t> </a:t>
            </a:r>
            <a:r>
              <a:rPr lang="en-US" altLang="en-US" dirty="0"/>
              <a:t>Integration Manager uses your systems’ Serial, HL7, COMP2 and TAP outputs as input.</a:t>
            </a:r>
          </a:p>
          <a:p>
            <a:pPr algn="just"/>
            <a:endParaRPr lang="en-US" altLang="en-US" dirty="0"/>
          </a:p>
          <a:p>
            <a:pPr algn="just"/>
            <a:r>
              <a:rPr lang="en-US" altLang="en-US" dirty="0" err="1" smtClean="0"/>
              <a:t>Tek</a:t>
            </a:r>
            <a:r>
              <a:rPr lang="en-US" altLang="en-US" dirty="0" smtClean="0"/>
              <a:t>-ALERT integrates </a:t>
            </a:r>
            <a:r>
              <a:rPr lang="en-US" altLang="en-US" dirty="0"/>
              <a:t>hard-wired nurse call, wireless nurse/emergency call, fire alarm, security and access control systems. Its reporting, paging, remote monitors and other messaging options provide you with a single point to manage staffing, patient safety and maintenance.</a:t>
            </a:r>
          </a:p>
        </p:txBody>
      </p:sp>
    </p:spTree>
    <p:extLst>
      <p:ext uri="{BB962C8B-B14F-4D97-AF65-F5344CB8AC3E}">
        <p14:creationId xmlns:p14="http://schemas.microsoft.com/office/powerpoint/2010/main" val="721912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89317"/>
          </a:xfrm>
        </p:spPr>
        <p:txBody>
          <a:bodyPr/>
          <a:lstStyle/>
          <a:p>
            <a:pPr algn="ctr"/>
            <a:r>
              <a:rPr lang="en-US" sz="2800" b="1" dirty="0" smtClean="0"/>
              <a:t>Platforms</a:t>
            </a:r>
            <a:endParaRPr lang="en-US" sz="2800" b="1" dirty="0"/>
          </a:p>
        </p:txBody>
      </p:sp>
      <p:sp>
        <p:nvSpPr>
          <p:cNvPr id="3" name="Content Placeholder 2"/>
          <p:cNvSpPr>
            <a:spLocks noGrp="1"/>
          </p:cNvSpPr>
          <p:nvPr>
            <p:ph idx="1"/>
          </p:nvPr>
        </p:nvSpPr>
        <p:spPr>
          <a:xfrm>
            <a:off x="628650" y="1276866"/>
            <a:ext cx="7886700" cy="763602"/>
          </a:xfrm>
        </p:spPr>
        <p:txBody>
          <a:bodyPr/>
          <a:lstStyle/>
          <a:p>
            <a:pPr marL="0" indent="0">
              <a:buNone/>
            </a:pPr>
            <a:r>
              <a:rPr lang="en-US" altLang="en-US" sz="1800" dirty="0"/>
              <a:t>Our </a:t>
            </a:r>
            <a:r>
              <a:rPr lang="en-US" altLang="en-US" sz="1800" dirty="0" err="1"/>
              <a:t>Tek</a:t>
            </a:r>
            <a:r>
              <a:rPr lang="en-US" altLang="en-US" sz="1800" dirty="0"/>
              <a:t>-ALERT</a:t>
            </a:r>
            <a:r>
              <a:rPr lang="en-US" altLang="en-US" sz="1800" baseline="30000" dirty="0"/>
              <a:t> </a:t>
            </a:r>
            <a:r>
              <a:rPr lang="en-US" altLang="en-US" sz="1800" dirty="0" smtClean="0"/>
              <a:t> </a:t>
            </a:r>
            <a:r>
              <a:rPr lang="en-US" altLang="en-US" sz="1800" dirty="0"/>
              <a:t>software is designed to work both as a standalone system, and in conjunction other </a:t>
            </a:r>
            <a:r>
              <a:rPr lang="en-US" altLang="en-US" sz="1800" dirty="0" err="1"/>
              <a:t>TekTone</a:t>
            </a:r>
            <a:r>
              <a:rPr lang="en-US" altLang="en-US" sz="1800" baseline="30000" dirty="0"/>
              <a:t>®</a:t>
            </a:r>
            <a:r>
              <a:rPr lang="en-US" altLang="en-US" sz="1800" dirty="0"/>
              <a:t> platforms. </a:t>
            </a:r>
          </a:p>
          <a:p>
            <a:pPr marL="0" indent="0">
              <a:buNone/>
            </a:pPr>
            <a:endParaRPr lang="en-US" dirty="0"/>
          </a:p>
        </p:txBody>
      </p:sp>
      <p:sp>
        <p:nvSpPr>
          <p:cNvPr id="8" name="TextBox 7"/>
          <p:cNvSpPr txBox="1"/>
          <p:nvPr/>
        </p:nvSpPr>
        <p:spPr>
          <a:xfrm>
            <a:off x="2545976" y="5254527"/>
            <a:ext cx="4159624" cy="369332"/>
          </a:xfrm>
          <a:prstGeom prst="rect">
            <a:avLst/>
          </a:prstGeom>
          <a:noFill/>
        </p:spPr>
        <p:txBody>
          <a:bodyPr wrap="square" rtlCol="0">
            <a:spAutoFit/>
          </a:bodyPr>
          <a:lstStyle/>
          <a:p>
            <a:r>
              <a:rPr lang="en-US" dirty="0" smtClean="0"/>
              <a:t>NC475DESK </a:t>
            </a:r>
            <a:r>
              <a:rPr lang="en-US" dirty="0" err="1" smtClean="0"/>
              <a:t>Tek</a:t>
            </a:r>
            <a:r>
              <a:rPr lang="en-US" dirty="0" smtClean="0"/>
              <a:t>-CARE® Appliance Server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709" y="2071036"/>
            <a:ext cx="3882581" cy="3152922"/>
          </a:xfrm>
          <a:prstGeom prst="rect">
            <a:avLst/>
          </a:prstGeom>
        </p:spPr>
      </p:pic>
    </p:spTree>
    <p:extLst>
      <p:ext uri="{BB962C8B-B14F-4D97-AF65-F5344CB8AC3E}">
        <p14:creationId xmlns:p14="http://schemas.microsoft.com/office/powerpoint/2010/main" val="2230734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Event Monitor</a:t>
            </a:r>
            <a:endParaRPr lang="en-US" sz="2800" b="1" dirty="0"/>
          </a:p>
        </p:txBody>
      </p:sp>
      <p:sp>
        <p:nvSpPr>
          <p:cNvPr id="3" name="Rectangle 2"/>
          <p:cNvSpPr/>
          <p:nvPr/>
        </p:nvSpPr>
        <p:spPr>
          <a:xfrm>
            <a:off x="188637" y="928638"/>
            <a:ext cx="8811430" cy="1200329"/>
          </a:xfrm>
          <a:prstGeom prst="rect">
            <a:avLst/>
          </a:prstGeom>
        </p:spPr>
        <p:txBody>
          <a:bodyPr wrap="square">
            <a:spAutoFit/>
          </a:bodyPr>
          <a:lstStyle/>
          <a:p>
            <a:pPr algn="just"/>
            <a:r>
              <a:rPr lang="en-US" altLang="en-US" dirty="0"/>
              <a:t>The core of the system was developed as part of our </a:t>
            </a:r>
            <a:r>
              <a:rPr lang="en-US" altLang="en-US" dirty="0" smtClean="0"/>
              <a:t>Tek-CARE400 </a:t>
            </a:r>
            <a:r>
              <a:rPr lang="en-US" altLang="en-US" dirty="0"/>
              <a:t>nurse call system, which is UL</a:t>
            </a:r>
            <a:r>
              <a:rPr lang="en-US" altLang="en-US" baseline="30000" dirty="0"/>
              <a:t>® </a:t>
            </a:r>
            <a:r>
              <a:rPr lang="en-US" altLang="en-US" dirty="0"/>
              <a:t>1069 listed and designed to rigorous life-safety standards. All events can be displayed on a nurses’ master station</a:t>
            </a:r>
            <a:r>
              <a:rPr lang="en-US" altLang="en-US" dirty="0" smtClean="0"/>
              <a:t>, </a:t>
            </a:r>
            <a:r>
              <a:rPr lang="en-US" altLang="en-US" dirty="0"/>
              <a:t>and/or on a remote event monitor running on any networked PC on the facility’s LAN.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24" y="2251165"/>
            <a:ext cx="5871236" cy="33025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723" y="4500326"/>
            <a:ext cx="2892670" cy="1776510"/>
          </a:xfrm>
          <a:prstGeom prst="rect">
            <a:avLst/>
          </a:prstGeom>
        </p:spPr>
      </p:pic>
    </p:spTree>
    <p:extLst>
      <p:ext uri="{BB962C8B-B14F-4D97-AF65-F5344CB8AC3E}">
        <p14:creationId xmlns:p14="http://schemas.microsoft.com/office/powerpoint/2010/main" val="65532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Messaging &amp; Notifications</a:t>
            </a:r>
            <a:endParaRPr lang="en-US" sz="2800" b="1" dirty="0"/>
          </a:p>
        </p:txBody>
      </p:sp>
      <p:sp>
        <p:nvSpPr>
          <p:cNvPr id="3" name="Rectangle 2"/>
          <p:cNvSpPr/>
          <p:nvPr/>
        </p:nvSpPr>
        <p:spPr>
          <a:xfrm>
            <a:off x="160865" y="940769"/>
            <a:ext cx="8763001" cy="923330"/>
          </a:xfrm>
          <a:prstGeom prst="rect">
            <a:avLst/>
          </a:prstGeom>
        </p:spPr>
        <p:txBody>
          <a:bodyPr wrap="square">
            <a:spAutoFit/>
          </a:bodyPr>
          <a:lstStyle/>
          <a:p>
            <a:pPr algn="just"/>
            <a:r>
              <a:rPr lang="en-US" altLang="en-US" dirty="0" err="1"/>
              <a:t>Tek</a:t>
            </a:r>
            <a:r>
              <a:rPr lang="en-US" altLang="en-US" dirty="0"/>
              <a:t>-ALERT</a:t>
            </a:r>
            <a:r>
              <a:rPr lang="en-US" altLang="en-US" baseline="30000" dirty="0"/>
              <a:t> </a:t>
            </a:r>
            <a:r>
              <a:rPr lang="en-US" altLang="en-US" dirty="0" smtClean="0"/>
              <a:t> </a:t>
            </a:r>
            <a:r>
              <a:rPr lang="en-US" altLang="en-US" dirty="0"/>
              <a:t>integrates with smart phones, pagers, LED marquees</a:t>
            </a:r>
            <a:r>
              <a:rPr lang="en-US" altLang="en-US" dirty="0" smtClean="0"/>
              <a:t>, </a:t>
            </a:r>
            <a:r>
              <a:rPr lang="en-US" altLang="en-US" dirty="0" err="1" smtClean="0"/>
              <a:t>Tek</a:t>
            </a:r>
            <a:r>
              <a:rPr lang="en-US" altLang="en-US" dirty="0" smtClean="0"/>
              <a:t>-CARE TV for Apple TV,  </a:t>
            </a:r>
            <a:r>
              <a:rPr lang="en-US" altLang="en-US" dirty="0" smtClean="0"/>
              <a:t>email and the </a:t>
            </a:r>
            <a:r>
              <a:rPr lang="en-US" altLang="en-US" dirty="0" err="1" smtClean="0"/>
              <a:t>Tek</a:t>
            </a:r>
            <a:r>
              <a:rPr lang="en-US" altLang="en-US" dirty="0" smtClean="0"/>
              <a:t>-CARE </a:t>
            </a:r>
            <a:r>
              <a:rPr lang="en-US" altLang="en-US" dirty="0" smtClean="0"/>
              <a:t>Staff App </a:t>
            </a:r>
            <a:r>
              <a:rPr lang="en-US" altLang="en-US" dirty="0" smtClean="0"/>
              <a:t>for iOS and </a:t>
            </a:r>
            <a:r>
              <a:rPr lang="en-US" altLang="en-US" dirty="0" smtClean="0"/>
              <a:t>Android—ensuring </a:t>
            </a:r>
            <a:r>
              <a:rPr lang="en-US" altLang="en-US" dirty="0"/>
              <a:t>the right staff member receives the right notification at the right time.  </a:t>
            </a:r>
          </a:p>
        </p:txBody>
      </p:sp>
      <p:pic>
        <p:nvPicPr>
          <p:cNvPr id="5" name="Picture 4" descr="K:\Spec_Pics\NC39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9" b="98564" l="42431" r="99254">
                        <a14:foregroundMark x1="48507" y1="10413" x2="81770" y2="28366"/>
                        <a14:foregroundMark x1="83475" y1="10054" x2="46375" y2="30700"/>
                        <a14:foregroundMark x1="53412" y1="7540" x2="77399" y2="7540"/>
                        <a14:foregroundMark x1="88806" y1="84560" x2="94350" y2="83303"/>
                        <a14:foregroundMark x1="91791" y1="93178" x2="96908" y2="93178"/>
                        <a14:foregroundMark x1="80171" y1="90844" x2="83902" y2="90844"/>
                      </a14:backgroundRemoval>
                    </a14:imgEffect>
                  </a14:imgLayer>
                </a14:imgProps>
              </a:ext>
              <a:ext uri="{28A0092B-C50C-407E-A947-70E740481C1C}">
                <a14:useLocalDpi xmlns:a14="http://schemas.microsoft.com/office/drawing/2010/main" val="0"/>
              </a:ext>
            </a:extLst>
          </a:blip>
          <a:srcRect l="40845" b="2959"/>
          <a:stretch>
            <a:fillRect/>
          </a:stretch>
        </p:blipFill>
        <p:spPr bwMode="auto">
          <a:xfrm>
            <a:off x="6852325" y="2478135"/>
            <a:ext cx="1827821" cy="177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Spec_Pics\SI005-tekton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70" b="100000" l="0" r="99574"/>
                    </a14:imgEffect>
                  </a14:imgLayer>
                </a14:imgProps>
              </a:ext>
              <a:ext uri="{28A0092B-C50C-407E-A947-70E740481C1C}">
                <a14:useLocalDpi xmlns:a14="http://schemas.microsoft.com/office/drawing/2010/main" val="0"/>
              </a:ext>
            </a:extLst>
          </a:blip>
          <a:srcRect/>
          <a:stretch>
            <a:fillRect/>
          </a:stretch>
        </p:blipFill>
        <p:spPr bwMode="auto">
          <a:xfrm>
            <a:off x="1896047" y="4656338"/>
            <a:ext cx="4765675"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1273" y="2242642"/>
            <a:ext cx="3982184" cy="247942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558" y="2242642"/>
            <a:ext cx="1129685" cy="2298882"/>
          </a:xfrm>
          <a:prstGeom prst="rect">
            <a:avLst/>
          </a:prstGeom>
        </p:spPr>
      </p:pic>
    </p:spTree>
    <p:extLst>
      <p:ext uri="{BB962C8B-B14F-4D97-AF65-F5344CB8AC3E}">
        <p14:creationId xmlns:p14="http://schemas.microsoft.com/office/powerpoint/2010/main" val="304489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Reporting</a:t>
            </a:r>
            <a:endParaRPr lang="en-US" sz="2800" b="1" dirty="0"/>
          </a:p>
        </p:txBody>
      </p:sp>
      <p:sp>
        <p:nvSpPr>
          <p:cNvPr id="3" name="Rectangle 2"/>
          <p:cNvSpPr/>
          <p:nvPr/>
        </p:nvSpPr>
        <p:spPr>
          <a:xfrm>
            <a:off x="235258" y="980489"/>
            <a:ext cx="8793332" cy="923330"/>
          </a:xfrm>
          <a:prstGeom prst="rect">
            <a:avLst/>
          </a:prstGeom>
        </p:spPr>
        <p:txBody>
          <a:bodyPr wrap="square">
            <a:spAutoFit/>
          </a:bodyPr>
          <a:lstStyle/>
          <a:p>
            <a:pPr algn="just"/>
            <a:r>
              <a:rPr lang="en-US" altLang="en-US" dirty="0" err="1"/>
              <a:t>Tek</a:t>
            </a:r>
            <a:r>
              <a:rPr lang="en-US" altLang="en-US" dirty="0"/>
              <a:t>-ALERT</a:t>
            </a:r>
            <a:r>
              <a:rPr lang="en-US" altLang="en-US" baseline="30000" dirty="0"/>
              <a:t> </a:t>
            </a:r>
            <a:r>
              <a:rPr lang="en-US" altLang="en-US" dirty="0" smtClean="0"/>
              <a:t> </a:t>
            </a:r>
            <a:r>
              <a:rPr lang="en-US" altLang="en-US" dirty="0"/>
              <a:t>can generate reports for any system connected to it.  Reports can be itemized by device, time and day, location, and event type. Reports can also be automatically sent via email. In addition, the data can be easily exported to a spreadsheet. </a:t>
            </a:r>
          </a:p>
        </p:txBody>
      </p:sp>
      <p:pic>
        <p:nvPicPr>
          <p:cNvPr id="4" name="Picture 3" descr="K:\Screenshots\NC470\Reporting.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0"/>
            <a:ext cx="45720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986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Tek-CARE®400 P5+</a:t>
            </a:r>
            <a:endParaRPr lang="en-US" sz="2800" b="1" dirty="0"/>
          </a:p>
        </p:txBody>
      </p:sp>
      <p:sp>
        <p:nvSpPr>
          <p:cNvPr id="3" name="Rectangle 2"/>
          <p:cNvSpPr/>
          <p:nvPr/>
        </p:nvSpPr>
        <p:spPr>
          <a:xfrm>
            <a:off x="190870" y="936101"/>
            <a:ext cx="8855476" cy="923330"/>
          </a:xfrm>
          <a:prstGeom prst="rect">
            <a:avLst/>
          </a:prstGeom>
        </p:spPr>
        <p:txBody>
          <a:bodyPr wrap="square">
            <a:spAutoFit/>
          </a:bodyPr>
          <a:lstStyle/>
          <a:p>
            <a:pPr algn="just"/>
            <a:r>
              <a:rPr lang="en-US" altLang="en-US" dirty="0" err="1"/>
              <a:t>Tek</a:t>
            </a:r>
            <a:r>
              <a:rPr lang="en-US" altLang="en-US" dirty="0"/>
              <a:t>-ALERT</a:t>
            </a:r>
            <a:r>
              <a:rPr lang="en-US" altLang="en-US" baseline="30000" dirty="0"/>
              <a:t> </a:t>
            </a:r>
            <a:r>
              <a:rPr lang="en-US" altLang="en-US" dirty="0" smtClean="0"/>
              <a:t> </a:t>
            </a:r>
            <a:r>
              <a:rPr lang="en-US" altLang="en-US" dirty="0"/>
              <a:t>seamlessly integrates with the </a:t>
            </a:r>
            <a:r>
              <a:rPr lang="en-US" altLang="en-US" dirty="0" smtClean="0"/>
              <a:t>Tek-CARE400 </a:t>
            </a:r>
            <a:r>
              <a:rPr lang="en-US" altLang="en-US" dirty="0"/>
              <a:t>nurse call system, enabling the nurse master station to display activity from all connected systems. This reduces the number of monitors required at the nurses’ station, freeing up valuable desk space.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918" y="3749661"/>
            <a:ext cx="1941576" cy="196900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6103"/>
            <a:ext cx="4492869" cy="27592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687" y="3842890"/>
            <a:ext cx="1136311" cy="159059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248" y="1937151"/>
            <a:ext cx="2559524" cy="1734789"/>
          </a:xfrm>
          <a:prstGeom prst="rect">
            <a:avLst/>
          </a:prstGeom>
        </p:spPr>
      </p:pic>
    </p:spTree>
    <p:extLst>
      <p:ext uri="{BB962C8B-B14F-4D97-AF65-F5344CB8AC3E}">
        <p14:creationId xmlns:p14="http://schemas.microsoft.com/office/powerpoint/2010/main" val="56501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t>Tek-CARE</a:t>
            </a:r>
            <a:r>
              <a:rPr lang="en-US" altLang="en-US" sz="2800" b="1" baseline="30000" dirty="0"/>
              <a:t>®</a:t>
            </a:r>
            <a:r>
              <a:rPr lang="en-US" altLang="en-US" sz="2800" b="1" dirty="0"/>
              <a:t>500</a:t>
            </a:r>
            <a:endParaRPr lang="en-US" sz="2800" b="1" dirty="0"/>
          </a:p>
        </p:txBody>
      </p:sp>
      <p:sp>
        <p:nvSpPr>
          <p:cNvPr id="3" name="Rectangle 2"/>
          <p:cNvSpPr/>
          <p:nvPr/>
        </p:nvSpPr>
        <p:spPr>
          <a:xfrm>
            <a:off x="190870" y="936101"/>
            <a:ext cx="8855476" cy="646331"/>
          </a:xfrm>
          <a:prstGeom prst="rect">
            <a:avLst/>
          </a:prstGeom>
        </p:spPr>
        <p:txBody>
          <a:bodyPr wrap="square">
            <a:spAutoFit/>
          </a:bodyPr>
          <a:lstStyle/>
          <a:p>
            <a:pPr algn="just"/>
            <a:r>
              <a:rPr lang="en-US" altLang="en-US" dirty="0" err="1"/>
              <a:t>Tek</a:t>
            </a:r>
            <a:r>
              <a:rPr lang="en-US" altLang="en-US" dirty="0"/>
              <a:t>-ALERT</a:t>
            </a:r>
            <a:r>
              <a:rPr lang="en-US" altLang="en-US" baseline="30000" dirty="0"/>
              <a:t> </a:t>
            </a:r>
            <a:r>
              <a:rPr lang="en-US" altLang="en-US" dirty="0" smtClean="0"/>
              <a:t> </a:t>
            </a:r>
            <a:r>
              <a:rPr lang="en-US" altLang="en-US" dirty="0"/>
              <a:t>also seamlessly integrates with the </a:t>
            </a:r>
            <a:r>
              <a:rPr lang="en-US" altLang="en-US" dirty="0" smtClean="0"/>
              <a:t>Tek-CARE500 </a:t>
            </a:r>
            <a:r>
              <a:rPr lang="en-US" altLang="en-US" dirty="0"/>
              <a:t>system, allowing your facility to add pendants and emergency call devices to the system.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404" y="1542555"/>
            <a:ext cx="3727946" cy="32138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53" y="3887852"/>
            <a:ext cx="1876395" cy="273746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727" y="3726863"/>
            <a:ext cx="2095507" cy="305944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606" y="1631851"/>
            <a:ext cx="2679376" cy="2912719"/>
          </a:xfrm>
          <a:prstGeom prst="rect">
            <a:avLst/>
          </a:prstGeom>
        </p:spPr>
      </p:pic>
    </p:spTree>
    <p:extLst>
      <p:ext uri="{BB962C8B-B14F-4D97-AF65-F5344CB8AC3E}">
        <p14:creationId xmlns:p14="http://schemas.microsoft.com/office/powerpoint/2010/main" val="3091644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28650" y="365126"/>
            <a:ext cx="7886700" cy="689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t>Non-Addressable Systems</a:t>
            </a:r>
            <a:endParaRPr lang="en-US" sz="2800" b="1" dirty="0"/>
          </a:p>
        </p:txBody>
      </p:sp>
      <p:sp>
        <p:nvSpPr>
          <p:cNvPr id="3" name="Rectangle 2"/>
          <p:cNvSpPr/>
          <p:nvPr/>
        </p:nvSpPr>
        <p:spPr>
          <a:xfrm>
            <a:off x="190870" y="936101"/>
            <a:ext cx="8669045" cy="1200329"/>
          </a:xfrm>
          <a:prstGeom prst="rect">
            <a:avLst/>
          </a:prstGeom>
        </p:spPr>
        <p:txBody>
          <a:bodyPr wrap="square">
            <a:spAutoFit/>
          </a:bodyPr>
          <a:lstStyle/>
          <a:p>
            <a:pPr algn="just"/>
            <a:r>
              <a:rPr lang="en-US" altLang="en-US" dirty="0"/>
              <a:t>Many facilities are still using non-addressable systems that are in good working order. In the past, these systems have not had reporting capabilities and had only limited messaging. </a:t>
            </a:r>
            <a:r>
              <a:rPr lang="en-US" altLang="en-US" dirty="0" err="1"/>
              <a:t>Tek</a:t>
            </a:r>
            <a:r>
              <a:rPr lang="en-US" altLang="en-US" dirty="0"/>
              <a:t>-ALERT</a:t>
            </a:r>
            <a:r>
              <a:rPr lang="en-US" altLang="en-US" baseline="30000" dirty="0"/>
              <a:t> </a:t>
            </a:r>
            <a:r>
              <a:rPr lang="en-US" altLang="en-US" dirty="0" smtClean="0"/>
              <a:t>provides </a:t>
            </a:r>
            <a:r>
              <a:rPr lang="en-US" altLang="en-US" dirty="0"/>
              <a:t>event monitors, reporting and messaging with call escalation for these systems. </a:t>
            </a:r>
          </a:p>
        </p:txBody>
      </p:sp>
      <p:pic>
        <p:nvPicPr>
          <p:cNvPr id="4" name="Picture 3" descr="K:\Screenshots\NC470\Event Monitor + Report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22" y="2621280"/>
            <a:ext cx="46053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K:\Spec_Pics\NC11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635">
                        <a14:foregroundMark x1="4437" y1="909" x2="94539" y2="96753"/>
                        <a14:foregroundMark x1="66553" y1="1429" x2="66894" y2="5844"/>
                        <a14:foregroundMark x1="78498" y1="1818" x2="89420" y2="7532"/>
                        <a14:backgroundMark x1="1365" y1="2078" x2="1365" y2="28052"/>
                        <a14:backgroundMark x1="2389" y1="80649" x2="1365" y2="96883"/>
                        <a14:backgroundMark x1="1365" y1="1299" x2="1365" y2="0"/>
                        <a14:backgroundMark x1="3413" y1="130" x2="49829" y2="260"/>
                        <a14:backgroundMark x1="50171" y1="130" x2="64505" y2="260"/>
                        <a14:backgroundMark x1="65870" y1="390" x2="93857" y2="390"/>
                      </a14:backgroundRemoval>
                    </a14:imgEffect>
                  </a14:imgLayer>
                </a14:imgProps>
              </a:ext>
              <a:ext uri="{28A0092B-C50C-407E-A947-70E740481C1C}">
                <a14:useLocalDpi xmlns:a14="http://schemas.microsoft.com/office/drawing/2010/main" val="0"/>
              </a:ext>
            </a:extLst>
          </a:blip>
          <a:srcRect/>
          <a:stretch>
            <a:fillRect/>
          </a:stretch>
        </p:blipFill>
        <p:spPr bwMode="auto">
          <a:xfrm>
            <a:off x="6315392" y="2377440"/>
            <a:ext cx="12160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149138"/>
      </p:ext>
    </p:extLst>
  </p:cSld>
  <p:clrMapOvr>
    <a:masterClrMapping/>
  </p:clrMapOvr>
</p:sld>
</file>

<file path=ppt/theme/theme1.xml><?xml version="1.0" encoding="utf-8"?>
<a:theme xmlns:a="http://schemas.openxmlformats.org/drawingml/2006/main" name="TekTon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542</TotalTime>
  <Words>617</Words>
  <Application>Microsoft Office PowerPoint</Application>
  <PresentationFormat>On-screen Show (4:3)</PresentationFormat>
  <Paragraphs>41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TekTone Theme</vt:lpstr>
      <vt:lpstr>PowerPoint Presentation</vt:lpstr>
      <vt:lpstr>PowerPoint Presentation</vt:lpstr>
      <vt:lpstr>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Fisher</dc:creator>
  <cp:lastModifiedBy>Kaley Davis</cp:lastModifiedBy>
  <cp:revision>61</cp:revision>
  <dcterms:created xsi:type="dcterms:W3CDTF">2017-06-05T15:38:11Z</dcterms:created>
  <dcterms:modified xsi:type="dcterms:W3CDTF">2019-10-25T19:36:54Z</dcterms:modified>
</cp:coreProperties>
</file>