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9"/>
  </p:notesMasterIdLst>
  <p:sldIdLst>
    <p:sldId id="258" r:id="rId2"/>
    <p:sldId id="262" r:id="rId3"/>
    <p:sldId id="285" r:id="rId4"/>
    <p:sldId id="270" r:id="rId5"/>
    <p:sldId id="273" r:id="rId6"/>
    <p:sldId id="274" r:id="rId7"/>
    <p:sldId id="283" r:id="rId8"/>
    <p:sldId id="275" r:id="rId9"/>
    <p:sldId id="276" r:id="rId10"/>
    <p:sldId id="277" r:id="rId11"/>
    <p:sldId id="278" r:id="rId12"/>
    <p:sldId id="280" r:id="rId13"/>
    <p:sldId id="281" r:id="rId14"/>
    <p:sldId id="288" r:id="rId15"/>
    <p:sldId id="287" r:id="rId16"/>
    <p:sldId id="282" r:id="rId17"/>
    <p:sldId id="268" r:id="rId18"/>
  </p:sldIdLst>
  <p:sldSz cx="14630400" cy="8229600"/>
  <p:notesSz cx="6858000" cy="9144000"/>
  <p:defaultTextStyle>
    <a:defPPr>
      <a:defRPr lang="en-US"/>
    </a:defPPr>
    <a:lvl1pPr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1pPr>
    <a:lvl2pPr marL="652463" indent="-195263"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2pPr>
    <a:lvl3pPr marL="1304925" indent="-39052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3pPr>
    <a:lvl4pPr marL="1958975" indent="-58737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4pPr>
    <a:lvl5pPr marL="2611438" indent="-782638"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5pPr>
    <a:lvl6pPr marL="2286000" algn="l" defTabSz="914400" rtl="0" eaLnBrk="1" latinLnBrk="0" hangingPunct="1">
      <a:defRPr sz="2500" kern="1200">
        <a:solidFill>
          <a:schemeClr val="tx1"/>
        </a:solidFill>
        <a:latin typeface="Calibri" panose="020F0502020204030204" pitchFamily="34" charset="0"/>
        <a:ea typeface="+mn-ea"/>
        <a:cs typeface="+mn-cs"/>
      </a:defRPr>
    </a:lvl6pPr>
    <a:lvl7pPr marL="2743200" algn="l" defTabSz="914400" rtl="0" eaLnBrk="1" latinLnBrk="0" hangingPunct="1">
      <a:defRPr sz="2500" kern="1200">
        <a:solidFill>
          <a:schemeClr val="tx1"/>
        </a:solidFill>
        <a:latin typeface="Calibri" panose="020F0502020204030204" pitchFamily="34" charset="0"/>
        <a:ea typeface="+mn-ea"/>
        <a:cs typeface="+mn-cs"/>
      </a:defRPr>
    </a:lvl7pPr>
    <a:lvl8pPr marL="3200400" algn="l" defTabSz="914400" rtl="0" eaLnBrk="1" latinLnBrk="0" hangingPunct="1">
      <a:defRPr sz="2500" kern="1200">
        <a:solidFill>
          <a:schemeClr val="tx1"/>
        </a:solidFill>
        <a:latin typeface="Calibri" panose="020F0502020204030204" pitchFamily="34" charset="0"/>
        <a:ea typeface="+mn-ea"/>
        <a:cs typeface="+mn-cs"/>
      </a:defRPr>
    </a:lvl8pPr>
    <a:lvl9pPr marL="3657600" algn="l" defTabSz="914400" rtl="0" eaLnBrk="1" latinLnBrk="0" hangingPunct="1">
      <a:defRPr sz="25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2"/>
    <p:restoredTop sz="96405"/>
  </p:normalViewPr>
  <p:slideViewPr>
    <p:cSldViewPr snapToGrid="0" snapToObjects="1">
      <p:cViewPr varScale="1">
        <p:scale>
          <a:sx n="104" d="100"/>
          <a:sy n="104" d="100"/>
        </p:scale>
        <p:origin x="394" y="86"/>
      </p:cViewPr>
      <p:guideLst>
        <p:guide orient="horz" pos="2592"/>
        <p:guide pos="46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5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2251C1-DA5F-DA13-9F52-CD78277BE2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306090"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9A3FCCE3-014D-12A5-4625-2A1E1F53F8E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1306090" eaLnBrk="1" fontAlgn="auto" hangingPunct="1">
              <a:spcBef>
                <a:spcPts val="0"/>
              </a:spcBef>
              <a:spcAft>
                <a:spcPts val="0"/>
              </a:spcAft>
              <a:defRPr sz="1200" smtClean="0">
                <a:latin typeface="+mn-lt"/>
              </a:defRPr>
            </a:lvl1pPr>
          </a:lstStyle>
          <a:p>
            <a:pPr>
              <a:defRPr/>
            </a:pPr>
            <a:fld id="{D5867109-9709-3A47-A537-BD5AE48E5F5F}" type="datetimeFigureOut">
              <a:rPr lang="en-US"/>
              <a:pPr>
                <a:defRPr/>
              </a:pPr>
              <a:t>10/9/2024</a:t>
            </a:fld>
            <a:endParaRPr lang="en-US" dirty="0"/>
          </a:p>
        </p:txBody>
      </p:sp>
      <p:sp>
        <p:nvSpPr>
          <p:cNvPr id="4" name="Slide Image Placeholder 3">
            <a:extLst>
              <a:ext uri="{FF2B5EF4-FFF2-40B4-BE49-F238E27FC236}">
                <a16:creationId xmlns:a16="http://schemas.microsoft.com/office/drawing/2014/main" id="{2242BD6B-719D-732C-A607-95F41DA3EC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0559099-BBE3-B495-545B-F98AF9961D8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03087-884F-0B82-07E1-C8C9F156B5B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306090"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166C87D4-EB3E-CE02-BC80-AA636B0AC6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306090" eaLnBrk="1" fontAlgn="auto" hangingPunct="1">
              <a:spcBef>
                <a:spcPts val="0"/>
              </a:spcBef>
              <a:spcAft>
                <a:spcPts val="0"/>
              </a:spcAft>
              <a:defRPr sz="1200" smtClean="0">
                <a:latin typeface="+mn-lt"/>
              </a:defRPr>
            </a:lvl1pPr>
          </a:lstStyle>
          <a:p>
            <a:pPr>
              <a:defRPr/>
            </a:pPr>
            <a:fld id="{E6ECF4C5-CE16-0049-9132-954247E49FA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9C7CE68-B424-8D77-91CC-62A6ED9459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157ECFC2-8B51-50CA-4D9E-60FE9773EF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a:extLst>
              <a:ext uri="{FF2B5EF4-FFF2-40B4-BE49-F238E27FC236}">
                <a16:creationId xmlns:a16="http://schemas.microsoft.com/office/drawing/2014/main" id="{7E6E6836-F85B-B823-970D-B71E70D8DF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defTabSz="1304925" fontAlgn="base">
              <a:spcBef>
                <a:spcPct val="0"/>
              </a:spcBef>
              <a:spcAft>
                <a:spcPct val="0"/>
              </a:spcAft>
            </a:pPr>
            <a:fld id="{C483EDA4-1116-5544-B744-F55580A8623E}" type="slidenum">
              <a:rPr lang="en-US" altLang="en-US" sz="1200"/>
              <a:pPr defTabSz="1304925" fontAlgn="base">
                <a:spcBef>
                  <a:spcPct val="0"/>
                </a:spcBef>
                <a:spcAft>
                  <a:spcPct val="0"/>
                </a:spcAft>
              </a:pPr>
              <a:t>1</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F352ABF2-CD5F-12E6-B80C-BBB8F0ABD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C6B11FF5-42A7-0270-7D1D-A7BFA19F32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8A93BA50-A16C-9EEF-50F1-3507A95F49D9}"/>
              </a:ext>
            </a:extLst>
          </p:cNvPr>
          <p:cNvSpPr>
            <a:spLocks noGrp="1"/>
          </p:cNvSpPr>
          <p:nvPr>
            <p:ph type="dt" sz="half" idx="10"/>
          </p:nvPr>
        </p:nvSpPr>
        <p:spPr/>
        <p:txBody>
          <a:bodyPr/>
          <a:lstStyle>
            <a:lvl1pPr>
              <a:defRPr/>
            </a:lvl1pPr>
          </a:lstStyle>
          <a:p>
            <a:pPr>
              <a:defRPr/>
            </a:pPr>
            <a:fld id="{9BDED2BE-FFEE-004C-8127-6B12C826D00F}" type="datetimeFigureOut">
              <a:rPr lang="en-US"/>
              <a:pPr>
                <a:defRPr/>
              </a:pPr>
              <a:t>10/9/2024</a:t>
            </a:fld>
            <a:endParaRPr lang="en-US" dirty="0"/>
          </a:p>
        </p:txBody>
      </p:sp>
      <p:sp>
        <p:nvSpPr>
          <p:cNvPr id="7" name="Footer Placeholder 4">
            <a:extLst>
              <a:ext uri="{FF2B5EF4-FFF2-40B4-BE49-F238E27FC236}">
                <a16:creationId xmlns:a16="http://schemas.microsoft.com/office/drawing/2014/main" id="{2F72CF63-438B-0BCC-AD31-2A1F2FB09B98}"/>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98A6325D-10FD-DD7B-F6EE-7CD19DC2D939}"/>
              </a:ext>
            </a:extLst>
          </p:cNvPr>
          <p:cNvSpPr>
            <a:spLocks noGrp="1"/>
          </p:cNvSpPr>
          <p:nvPr>
            <p:ph type="sldNum" sz="quarter" idx="12"/>
          </p:nvPr>
        </p:nvSpPr>
        <p:spPr/>
        <p:txBody>
          <a:bodyPr/>
          <a:lstStyle>
            <a:lvl1pPr>
              <a:defRPr/>
            </a:lvl1pPr>
          </a:lstStyle>
          <a:p>
            <a:pPr>
              <a:defRPr/>
            </a:pPr>
            <a:fld id="{C2A9E61D-F02F-F046-ADC7-982E83FFC299}" type="slidenum">
              <a:rPr lang="en-US"/>
              <a:pPr>
                <a:defRPr/>
              </a:pPr>
              <a:t>‹#›</a:t>
            </a:fld>
            <a:endParaRPr lang="en-US" dirty="0"/>
          </a:p>
        </p:txBody>
      </p:sp>
    </p:spTree>
    <p:extLst>
      <p:ext uri="{BB962C8B-B14F-4D97-AF65-F5344CB8AC3E}">
        <p14:creationId xmlns:p14="http://schemas.microsoft.com/office/powerpoint/2010/main" val="426361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9B37C9F-B893-6C9E-725A-CC48ED57D7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EDFF6B1-6246-FDC4-7020-7FC311454B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99DABCE-D130-82E8-8370-4440DC26C2FE}"/>
              </a:ext>
            </a:extLst>
          </p:cNvPr>
          <p:cNvSpPr>
            <a:spLocks noGrp="1"/>
          </p:cNvSpPr>
          <p:nvPr>
            <p:ph type="dt" sz="half" idx="10"/>
          </p:nvPr>
        </p:nvSpPr>
        <p:spPr/>
        <p:txBody>
          <a:bodyPr/>
          <a:lstStyle>
            <a:lvl1pPr>
              <a:defRPr/>
            </a:lvl1pPr>
          </a:lstStyle>
          <a:p>
            <a:pPr>
              <a:defRPr/>
            </a:pPr>
            <a:fld id="{F76C9DF3-D7EE-D343-A4A9-109EE39F9417}" type="datetimeFigureOut">
              <a:rPr lang="en-US"/>
              <a:pPr>
                <a:defRPr/>
              </a:pPr>
              <a:t>10/9/2024</a:t>
            </a:fld>
            <a:endParaRPr lang="en-US" dirty="0"/>
          </a:p>
        </p:txBody>
      </p:sp>
      <p:sp>
        <p:nvSpPr>
          <p:cNvPr id="7" name="Footer Placeholder 4">
            <a:extLst>
              <a:ext uri="{FF2B5EF4-FFF2-40B4-BE49-F238E27FC236}">
                <a16:creationId xmlns:a16="http://schemas.microsoft.com/office/drawing/2014/main" id="{ABB3943E-53DA-634F-7EEC-3DC4C15BD980}"/>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C8A8B60A-CAAE-6E93-DFDA-88124DDD60D2}"/>
              </a:ext>
            </a:extLst>
          </p:cNvPr>
          <p:cNvSpPr>
            <a:spLocks noGrp="1"/>
          </p:cNvSpPr>
          <p:nvPr>
            <p:ph type="sldNum" sz="quarter" idx="12"/>
          </p:nvPr>
        </p:nvSpPr>
        <p:spPr/>
        <p:txBody>
          <a:bodyPr/>
          <a:lstStyle>
            <a:lvl1pPr>
              <a:defRPr/>
            </a:lvl1pPr>
          </a:lstStyle>
          <a:p>
            <a:pPr>
              <a:defRPr/>
            </a:pPr>
            <a:fld id="{CB7BD608-1233-4A44-836B-0299B8789ABB}" type="slidenum">
              <a:rPr lang="en-US"/>
              <a:pPr>
                <a:defRPr/>
              </a:pPr>
              <a:t>‹#›</a:t>
            </a:fld>
            <a:endParaRPr lang="en-US" dirty="0"/>
          </a:p>
        </p:txBody>
      </p:sp>
    </p:spTree>
    <p:extLst>
      <p:ext uri="{BB962C8B-B14F-4D97-AF65-F5344CB8AC3E}">
        <p14:creationId xmlns:p14="http://schemas.microsoft.com/office/powerpoint/2010/main" val="63660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3089F8D-7724-0704-72B7-1616E290BC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F77C2B6F-70FE-0628-DF70-4A5DEC5917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D19259A-00DE-B046-F02A-063BC9167E48}"/>
              </a:ext>
            </a:extLst>
          </p:cNvPr>
          <p:cNvSpPr>
            <a:spLocks noGrp="1"/>
          </p:cNvSpPr>
          <p:nvPr>
            <p:ph type="dt" sz="half" idx="10"/>
          </p:nvPr>
        </p:nvSpPr>
        <p:spPr/>
        <p:txBody>
          <a:bodyPr/>
          <a:lstStyle>
            <a:lvl1pPr>
              <a:defRPr/>
            </a:lvl1pPr>
          </a:lstStyle>
          <a:p>
            <a:pPr>
              <a:defRPr/>
            </a:pPr>
            <a:fld id="{7A1A3962-46AA-4947-BD7A-2EED4234FFA4}" type="datetimeFigureOut">
              <a:rPr lang="en-US"/>
              <a:pPr>
                <a:defRPr/>
              </a:pPr>
              <a:t>10/9/2024</a:t>
            </a:fld>
            <a:endParaRPr lang="en-US" dirty="0"/>
          </a:p>
        </p:txBody>
      </p:sp>
      <p:sp>
        <p:nvSpPr>
          <p:cNvPr id="7" name="Footer Placeholder 4">
            <a:extLst>
              <a:ext uri="{FF2B5EF4-FFF2-40B4-BE49-F238E27FC236}">
                <a16:creationId xmlns:a16="http://schemas.microsoft.com/office/drawing/2014/main" id="{62E3B9AA-9D70-F7C8-2D50-02D48C44FDDD}"/>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7F973071-DD3D-A2E5-F3FC-1B3F106FD98C}"/>
              </a:ext>
            </a:extLst>
          </p:cNvPr>
          <p:cNvSpPr>
            <a:spLocks noGrp="1"/>
          </p:cNvSpPr>
          <p:nvPr>
            <p:ph type="sldNum" sz="quarter" idx="12"/>
          </p:nvPr>
        </p:nvSpPr>
        <p:spPr/>
        <p:txBody>
          <a:bodyPr/>
          <a:lstStyle>
            <a:lvl1pPr>
              <a:defRPr/>
            </a:lvl1pPr>
          </a:lstStyle>
          <a:p>
            <a:pPr>
              <a:defRPr/>
            </a:pPr>
            <a:fld id="{43B398DA-9248-FF49-BC10-7E808C53AAAD}" type="slidenum">
              <a:rPr lang="en-US"/>
              <a:pPr>
                <a:defRPr/>
              </a:pPr>
              <a:t>‹#›</a:t>
            </a:fld>
            <a:endParaRPr lang="en-US" dirty="0"/>
          </a:p>
        </p:txBody>
      </p:sp>
    </p:spTree>
    <p:extLst>
      <p:ext uri="{BB962C8B-B14F-4D97-AF65-F5344CB8AC3E}">
        <p14:creationId xmlns:p14="http://schemas.microsoft.com/office/powerpoint/2010/main" val="223658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891AA30-C3E2-2274-B5FF-ECD97C2B4E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3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C531830-DD07-1218-5BC6-66CD93287C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690F559C-BFEF-C7D3-A871-3514799B7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13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T Corner with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A0E3D2A6-5F8E-30A8-59D9-58008C1666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19858CEE-99AC-36AE-496E-D70702034A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5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1587E66-FE90-E270-91F9-9B46794093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6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946AD20-E0FF-9B83-4759-879BF2F988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3B41466-EDA5-FA2E-901C-49E2417FC9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877FAFA-3A56-A29D-FE7E-D778CEE5BAAD}"/>
              </a:ext>
            </a:extLst>
          </p:cNvPr>
          <p:cNvSpPr>
            <a:spLocks noGrp="1"/>
          </p:cNvSpPr>
          <p:nvPr>
            <p:ph type="dt" sz="half" idx="10"/>
          </p:nvPr>
        </p:nvSpPr>
        <p:spPr/>
        <p:txBody>
          <a:bodyPr/>
          <a:lstStyle>
            <a:lvl1pPr>
              <a:defRPr/>
            </a:lvl1pPr>
          </a:lstStyle>
          <a:p>
            <a:pPr>
              <a:defRPr/>
            </a:pPr>
            <a:fld id="{D9533CC4-201C-7948-BD3C-5EAC6011E73F}" type="datetimeFigureOut">
              <a:rPr lang="en-US"/>
              <a:pPr>
                <a:defRPr/>
              </a:pPr>
              <a:t>10/9/2024</a:t>
            </a:fld>
            <a:endParaRPr lang="en-US" dirty="0"/>
          </a:p>
        </p:txBody>
      </p:sp>
      <p:sp>
        <p:nvSpPr>
          <p:cNvPr id="7" name="Footer Placeholder 4">
            <a:extLst>
              <a:ext uri="{FF2B5EF4-FFF2-40B4-BE49-F238E27FC236}">
                <a16:creationId xmlns:a16="http://schemas.microsoft.com/office/drawing/2014/main" id="{62D9D88B-7858-28A5-A1A7-F3AF5909A5D0}"/>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C8D7B0B2-3BB0-6C1D-DCC6-D6658BC3329B}"/>
              </a:ext>
            </a:extLst>
          </p:cNvPr>
          <p:cNvSpPr>
            <a:spLocks noGrp="1"/>
          </p:cNvSpPr>
          <p:nvPr>
            <p:ph type="sldNum" sz="quarter" idx="12"/>
          </p:nvPr>
        </p:nvSpPr>
        <p:spPr/>
        <p:txBody>
          <a:bodyPr/>
          <a:lstStyle>
            <a:lvl1pPr>
              <a:defRPr/>
            </a:lvl1pPr>
          </a:lstStyle>
          <a:p>
            <a:pPr>
              <a:defRPr/>
            </a:pPr>
            <a:fld id="{A1B0B0E9-6887-9E4E-A712-614810D34501}" type="slidenum">
              <a:rPr lang="en-US"/>
              <a:pPr>
                <a:defRPr/>
              </a:pPr>
              <a:t>‹#›</a:t>
            </a:fld>
            <a:endParaRPr lang="en-US" dirty="0"/>
          </a:p>
        </p:txBody>
      </p:sp>
    </p:spTree>
    <p:extLst>
      <p:ext uri="{BB962C8B-B14F-4D97-AF65-F5344CB8AC3E}">
        <p14:creationId xmlns:p14="http://schemas.microsoft.com/office/powerpoint/2010/main" val="85951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81800-6F13-A7CB-8C20-10BECA07BB27}"/>
              </a:ext>
            </a:extLst>
          </p:cNvPr>
          <p:cNvSpPr>
            <a:spLocks noGrp="1"/>
          </p:cNvSpPr>
          <p:nvPr>
            <p:ph type="dt" sz="half" idx="10"/>
          </p:nvPr>
        </p:nvSpPr>
        <p:spPr/>
        <p:txBody>
          <a:bodyPr/>
          <a:lstStyle>
            <a:lvl1pPr>
              <a:defRPr/>
            </a:lvl1pPr>
          </a:lstStyle>
          <a:p>
            <a:pPr>
              <a:defRPr/>
            </a:pPr>
            <a:fld id="{DC237462-713D-EF45-8177-2A1A4B02B8F6}" type="datetimeFigureOut">
              <a:rPr lang="en-US"/>
              <a:pPr>
                <a:defRPr/>
              </a:pPr>
              <a:t>10/9/2024</a:t>
            </a:fld>
            <a:endParaRPr lang="en-US" dirty="0"/>
          </a:p>
        </p:txBody>
      </p:sp>
      <p:sp>
        <p:nvSpPr>
          <p:cNvPr id="5" name="Footer Placeholder 4">
            <a:extLst>
              <a:ext uri="{FF2B5EF4-FFF2-40B4-BE49-F238E27FC236}">
                <a16:creationId xmlns:a16="http://schemas.microsoft.com/office/drawing/2014/main" id="{6612A119-0F83-CB4C-781F-6BA79D11780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A5DC3F0-7358-C598-98EA-8B0140864655}"/>
              </a:ext>
            </a:extLst>
          </p:cNvPr>
          <p:cNvSpPr>
            <a:spLocks noGrp="1"/>
          </p:cNvSpPr>
          <p:nvPr>
            <p:ph type="sldNum" sz="quarter" idx="12"/>
          </p:nvPr>
        </p:nvSpPr>
        <p:spPr/>
        <p:txBody>
          <a:bodyPr/>
          <a:lstStyle>
            <a:lvl1pPr>
              <a:defRPr/>
            </a:lvl1pPr>
          </a:lstStyle>
          <a:p>
            <a:pPr>
              <a:defRPr/>
            </a:pPr>
            <a:fld id="{FCCC576D-5601-9D4D-8110-CB85223659FA}" type="slidenum">
              <a:rPr lang="en-US"/>
              <a:pPr>
                <a:defRPr/>
              </a:pPr>
              <a:t>‹#›</a:t>
            </a:fld>
            <a:endParaRPr lang="en-US" dirty="0"/>
          </a:p>
        </p:txBody>
      </p:sp>
    </p:spTree>
    <p:extLst>
      <p:ext uri="{BB962C8B-B14F-4D97-AF65-F5344CB8AC3E}">
        <p14:creationId xmlns:p14="http://schemas.microsoft.com/office/powerpoint/2010/main" val="102347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1C1495A-C751-977F-001A-25E8A443D5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32D6B127-45E0-5E70-62DC-82EBDFBD4F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5A4038A5-59D9-66F7-1876-8C30C7277697}"/>
              </a:ext>
            </a:extLst>
          </p:cNvPr>
          <p:cNvSpPr>
            <a:spLocks noGrp="1"/>
          </p:cNvSpPr>
          <p:nvPr>
            <p:ph type="dt" sz="half" idx="10"/>
          </p:nvPr>
        </p:nvSpPr>
        <p:spPr/>
        <p:txBody>
          <a:bodyPr/>
          <a:lstStyle>
            <a:lvl1pPr>
              <a:defRPr/>
            </a:lvl1pPr>
          </a:lstStyle>
          <a:p>
            <a:pPr>
              <a:defRPr/>
            </a:pPr>
            <a:fld id="{CAFFE61B-476F-164D-AE40-E3A0885C6A0B}" type="datetimeFigureOut">
              <a:rPr lang="en-US"/>
              <a:pPr>
                <a:defRPr/>
              </a:pPr>
              <a:t>10/9/2024</a:t>
            </a:fld>
            <a:endParaRPr lang="en-US" dirty="0"/>
          </a:p>
        </p:txBody>
      </p:sp>
      <p:sp>
        <p:nvSpPr>
          <p:cNvPr id="8" name="Footer Placeholder 5">
            <a:extLst>
              <a:ext uri="{FF2B5EF4-FFF2-40B4-BE49-F238E27FC236}">
                <a16:creationId xmlns:a16="http://schemas.microsoft.com/office/drawing/2014/main" id="{C138797B-8CCA-9F5E-AE38-754546F68718}"/>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62DDCC47-01E4-FB62-6283-61BE851C5EE3}"/>
              </a:ext>
            </a:extLst>
          </p:cNvPr>
          <p:cNvSpPr>
            <a:spLocks noGrp="1"/>
          </p:cNvSpPr>
          <p:nvPr>
            <p:ph type="sldNum" sz="quarter" idx="12"/>
          </p:nvPr>
        </p:nvSpPr>
        <p:spPr/>
        <p:txBody>
          <a:bodyPr/>
          <a:lstStyle>
            <a:lvl1pPr>
              <a:defRPr/>
            </a:lvl1pPr>
          </a:lstStyle>
          <a:p>
            <a:pPr>
              <a:defRPr/>
            </a:pPr>
            <a:fld id="{DA035C13-959D-3D4A-9307-6392334C09C1}" type="slidenum">
              <a:rPr lang="en-US"/>
              <a:pPr>
                <a:defRPr/>
              </a:pPr>
              <a:t>‹#›</a:t>
            </a:fld>
            <a:endParaRPr lang="en-US" dirty="0"/>
          </a:p>
        </p:txBody>
      </p:sp>
    </p:spTree>
    <p:extLst>
      <p:ext uri="{BB962C8B-B14F-4D97-AF65-F5344CB8AC3E}">
        <p14:creationId xmlns:p14="http://schemas.microsoft.com/office/powerpoint/2010/main" val="1286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5217945-14E5-7AEB-FB57-FF6FA4593A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4DBA2458-2AF5-1231-87D0-7E168F4BB8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D4645005-4B6E-BD7D-8E12-43AC0FE785D2}"/>
              </a:ext>
            </a:extLst>
          </p:cNvPr>
          <p:cNvSpPr>
            <a:spLocks noGrp="1"/>
          </p:cNvSpPr>
          <p:nvPr>
            <p:ph type="dt" sz="half" idx="10"/>
          </p:nvPr>
        </p:nvSpPr>
        <p:spPr/>
        <p:txBody>
          <a:bodyPr/>
          <a:lstStyle>
            <a:lvl1pPr>
              <a:defRPr/>
            </a:lvl1pPr>
          </a:lstStyle>
          <a:p>
            <a:pPr>
              <a:defRPr/>
            </a:pPr>
            <a:fld id="{C8F72449-8BA6-5949-A7FE-EB2B540BABF2}" type="datetimeFigureOut">
              <a:rPr lang="en-US"/>
              <a:pPr>
                <a:defRPr/>
              </a:pPr>
              <a:t>10/9/2024</a:t>
            </a:fld>
            <a:endParaRPr lang="en-US" dirty="0"/>
          </a:p>
        </p:txBody>
      </p:sp>
      <p:sp>
        <p:nvSpPr>
          <p:cNvPr id="10" name="Footer Placeholder 7">
            <a:extLst>
              <a:ext uri="{FF2B5EF4-FFF2-40B4-BE49-F238E27FC236}">
                <a16:creationId xmlns:a16="http://schemas.microsoft.com/office/drawing/2014/main" id="{6AA8D0FD-3E05-23AD-F855-03CB0B20982A}"/>
              </a:ext>
            </a:extLst>
          </p:cNvPr>
          <p:cNvSpPr>
            <a:spLocks noGrp="1"/>
          </p:cNvSpPr>
          <p:nvPr>
            <p:ph type="ftr" sz="quarter" idx="11"/>
          </p:nvPr>
        </p:nvSpPr>
        <p:spPr/>
        <p:txBody>
          <a:bodyPr/>
          <a:lstStyle>
            <a:lvl1pPr>
              <a:defRPr/>
            </a:lvl1pPr>
          </a:lstStyle>
          <a:p>
            <a:pPr>
              <a:defRPr/>
            </a:pPr>
            <a:endParaRPr lang="en-US" dirty="0"/>
          </a:p>
        </p:txBody>
      </p:sp>
      <p:sp>
        <p:nvSpPr>
          <p:cNvPr id="11" name="Slide Number Placeholder 8">
            <a:extLst>
              <a:ext uri="{FF2B5EF4-FFF2-40B4-BE49-F238E27FC236}">
                <a16:creationId xmlns:a16="http://schemas.microsoft.com/office/drawing/2014/main" id="{2F5C9663-5E2F-8184-9804-4C5F9C7C2C6A}"/>
              </a:ext>
            </a:extLst>
          </p:cNvPr>
          <p:cNvSpPr>
            <a:spLocks noGrp="1"/>
          </p:cNvSpPr>
          <p:nvPr>
            <p:ph type="sldNum" sz="quarter" idx="12"/>
          </p:nvPr>
        </p:nvSpPr>
        <p:spPr/>
        <p:txBody>
          <a:bodyPr/>
          <a:lstStyle>
            <a:lvl1pPr>
              <a:defRPr/>
            </a:lvl1pPr>
          </a:lstStyle>
          <a:p>
            <a:pPr>
              <a:defRPr/>
            </a:pPr>
            <a:fld id="{7799B334-D50C-BB49-B5C4-6EFBA364F5EF}" type="slidenum">
              <a:rPr lang="en-US"/>
              <a:pPr>
                <a:defRPr/>
              </a:pPr>
              <a:t>‹#›</a:t>
            </a:fld>
            <a:endParaRPr lang="en-US" dirty="0"/>
          </a:p>
        </p:txBody>
      </p:sp>
    </p:spTree>
    <p:extLst>
      <p:ext uri="{BB962C8B-B14F-4D97-AF65-F5344CB8AC3E}">
        <p14:creationId xmlns:p14="http://schemas.microsoft.com/office/powerpoint/2010/main" val="137536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5C18A5A-61E2-3347-CED8-972E43BE66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B41FC740-0EDF-F4C9-CB9C-18144F8668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7637A2E9-BFA9-5BF6-6B7C-EDA3BA8DB3E2}"/>
              </a:ext>
            </a:extLst>
          </p:cNvPr>
          <p:cNvSpPr>
            <a:spLocks noGrp="1"/>
          </p:cNvSpPr>
          <p:nvPr>
            <p:ph type="dt" sz="half" idx="10"/>
          </p:nvPr>
        </p:nvSpPr>
        <p:spPr/>
        <p:txBody>
          <a:bodyPr/>
          <a:lstStyle>
            <a:lvl1pPr>
              <a:defRPr/>
            </a:lvl1pPr>
          </a:lstStyle>
          <a:p>
            <a:pPr>
              <a:defRPr/>
            </a:pPr>
            <a:fld id="{60DF987B-36D2-9849-AEA1-CABC53829432}" type="datetimeFigureOut">
              <a:rPr lang="en-US"/>
              <a:pPr>
                <a:defRPr/>
              </a:pPr>
              <a:t>10/9/2024</a:t>
            </a:fld>
            <a:endParaRPr lang="en-US" dirty="0"/>
          </a:p>
        </p:txBody>
      </p:sp>
      <p:sp>
        <p:nvSpPr>
          <p:cNvPr id="6" name="Footer Placeholder 3">
            <a:extLst>
              <a:ext uri="{FF2B5EF4-FFF2-40B4-BE49-F238E27FC236}">
                <a16:creationId xmlns:a16="http://schemas.microsoft.com/office/drawing/2014/main" id="{455A9CAC-3816-3C11-6236-6A63753586C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4">
            <a:extLst>
              <a:ext uri="{FF2B5EF4-FFF2-40B4-BE49-F238E27FC236}">
                <a16:creationId xmlns:a16="http://schemas.microsoft.com/office/drawing/2014/main" id="{B4AE9AEE-40DD-6BA4-7C13-B8DEE08C2101}"/>
              </a:ext>
            </a:extLst>
          </p:cNvPr>
          <p:cNvSpPr>
            <a:spLocks noGrp="1"/>
          </p:cNvSpPr>
          <p:nvPr>
            <p:ph type="sldNum" sz="quarter" idx="12"/>
          </p:nvPr>
        </p:nvSpPr>
        <p:spPr/>
        <p:txBody>
          <a:bodyPr/>
          <a:lstStyle>
            <a:lvl1pPr>
              <a:defRPr/>
            </a:lvl1pPr>
          </a:lstStyle>
          <a:p>
            <a:pPr>
              <a:defRPr/>
            </a:pPr>
            <a:fld id="{00D20355-8B88-D843-8DFA-37B302B0D9FD}" type="slidenum">
              <a:rPr lang="en-US"/>
              <a:pPr>
                <a:defRPr/>
              </a:pPr>
              <a:t>‹#›</a:t>
            </a:fld>
            <a:endParaRPr lang="en-US" dirty="0"/>
          </a:p>
        </p:txBody>
      </p:sp>
    </p:spTree>
    <p:extLst>
      <p:ext uri="{BB962C8B-B14F-4D97-AF65-F5344CB8AC3E}">
        <p14:creationId xmlns:p14="http://schemas.microsoft.com/office/powerpoint/2010/main" val="234677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4C137E24-49ED-5357-0C65-4F051897C3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7A367B57-F626-207D-6396-64D890A667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C6649E7F-8CC8-7021-829A-0D24E4DD9419}"/>
              </a:ext>
            </a:extLst>
          </p:cNvPr>
          <p:cNvSpPr>
            <a:spLocks noGrp="1"/>
          </p:cNvSpPr>
          <p:nvPr>
            <p:ph type="dt" sz="half" idx="10"/>
          </p:nvPr>
        </p:nvSpPr>
        <p:spPr/>
        <p:txBody>
          <a:bodyPr/>
          <a:lstStyle>
            <a:lvl1pPr>
              <a:defRPr/>
            </a:lvl1pPr>
          </a:lstStyle>
          <a:p>
            <a:pPr>
              <a:defRPr/>
            </a:pPr>
            <a:fld id="{F1960DB2-69D8-414A-87DD-12D57EB96FF6}" type="datetimeFigureOut">
              <a:rPr lang="en-US"/>
              <a:pPr>
                <a:defRPr/>
              </a:pPr>
              <a:t>10/9/2024</a:t>
            </a:fld>
            <a:endParaRPr lang="en-US" dirty="0"/>
          </a:p>
        </p:txBody>
      </p:sp>
      <p:sp>
        <p:nvSpPr>
          <p:cNvPr id="5" name="Footer Placeholder 2">
            <a:extLst>
              <a:ext uri="{FF2B5EF4-FFF2-40B4-BE49-F238E27FC236}">
                <a16:creationId xmlns:a16="http://schemas.microsoft.com/office/drawing/2014/main" id="{CF4EE922-B6D7-A821-A8F5-4FEC01CBB2B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3">
            <a:extLst>
              <a:ext uri="{FF2B5EF4-FFF2-40B4-BE49-F238E27FC236}">
                <a16:creationId xmlns:a16="http://schemas.microsoft.com/office/drawing/2014/main" id="{715E958B-775C-D0C3-DB22-BB86B4DE38CB}"/>
              </a:ext>
            </a:extLst>
          </p:cNvPr>
          <p:cNvSpPr>
            <a:spLocks noGrp="1"/>
          </p:cNvSpPr>
          <p:nvPr>
            <p:ph type="sldNum" sz="quarter" idx="12"/>
          </p:nvPr>
        </p:nvSpPr>
        <p:spPr/>
        <p:txBody>
          <a:bodyPr/>
          <a:lstStyle>
            <a:lvl1pPr>
              <a:defRPr/>
            </a:lvl1pPr>
          </a:lstStyle>
          <a:p>
            <a:pPr>
              <a:defRPr/>
            </a:pPr>
            <a:fld id="{01E65ACE-96D7-AB4F-A2DF-C22CF01CEE14}" type="slidenum">
              <a:rPr lang="en-US"/>
              <a:pPr>
                <a:defRPr/>
              </a:pPr>
              <a:t>‹#›</a:t>
            </a:fld>
            <a:endParaRPr lang="en-US" dirty="0"/>
          </a:p>
        </p:txBody>
      </p:sp>
    </p:spTree>
    <p:extLst>
      <p:ext uri="{BB962C8B-B14F-4D97-AF65-F5344CB8AC3E}">
        <p14:creationId xmlns:p14="http://schemas.microsoft.com/office/powerpoint/2010/main" val="1758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72331F3-E31B-CFB9-0BC0-B08429C4F1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4A345E5A-E8CF-8FE5-0E14-C31182FA9B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02CCE72E-2654-FF7D-D10A-2D54D2778483}"/>
              </a:ext>
            </a:extLst>
          </p:cNvPr>
          <p:cNvSpPr>
            <a:spLocks noGrp="1"/>
          </p:cNvSpPr>
          <p:nvPr>
            <p:ph type="dt" sz="half" idx="10"/>
          </p:nvPr>
        </p:nvSpPr>
        <p:spPr/>
        <p:txBody>
          <a:bodyPr/>
          <a:lstStyle>
            <a:lvl1pPr>
              <a:defRPr/>
            </a:lvl1pPr>
          </a:lstStyle>
          <a:p>
            <a:pPr>
              <a:defRPr/>
            </a:pPr>
            <a:fld id="{434F0291-E1BC-C749-87B4-617F77189CA7}" type="datetimeFigureOut">
              <a:rPr lang="en-US"/>
              <a:pPr>
                <a:defRPr/>
              </a:pPr>
              <a:t>10/9/2024</a:t>
            </a:fld>
            <a:endParaRPr lang="en-US" dirty="0"/>
          </a:p>
        </p:txBody>
      </p:sp>
      <p:sp>
        <p:nvSpPr>
          <p:cNvPr id="8" name="Footer Placeholder 5">
            <a:extLst>
              <a:ext uri="{FF2B5EF4-FFF2-40B4-BE49-F238E27FC236}">
                <a16:creationId xmlns:a16="http://schemas.microsoft.com/office/drawing/2014/main" id="{A00616BE-D0CB-780F-73F3-596E50B9E7E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42F050D4-FFEE-EFB7-CEA8-5DCC132D3211}"/>
              </a:ext>
            </a:extLst>
          </p:cNvPr>
          <p:cNvSpPr>
            <a:spLocks noGrp="1"/>
          </p:cNvSpPr>
          <p:nvPr>
            <p:ph type="sldNum" sz="quarter" idx="12"/>
          </p:nvPr>
        </p:nvSpPr>
        <p:spPr/>
        <p:txBody>
          <a:bodyPr/>
          <a:lstStyle>
            <a:lvl1pPr>
              <a:defRPr/>
            </a:lvl1pPr>
          </a:lstStyle>
          <a:p>
            <a:pPr>
              <a:defRPr/>
            </a:pPr>
            <a:fld id="{DAC3854A-08FD-A449-A51E-8EC4F24BED65}" type="slidenum">
              <a:rPr lang="en-US"/>
              <a:pPr>
                <a:defRPr/>
              </a:pPr>
              <a:t>‹#›</a:t>
            </a:fld>
            <a:endParaRPr lang="en-US" dirty="0"/>
          </a:p>
        </p:txBody>
      </p:sp>
    </p:spTree>
    <p:extLst>
      <p:ext uri="{BB962C8B-B14F-4D97-AF65-F5344CB8AC3E}">
        <p14:creationId xmlns:p14="http://schemas.microsoft.com/office/powerpoint/2010/main" val="35200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919CFC9-5A49-B3EA-54C3-6A745CE5C2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6B2D9153-A74A-3E34-7ABA-0E0D6954E6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65C2F031-86FD-ABC9-0D88-4802F7CB8459}"/>
              </a:ext>
            </a:extLst>
          </p:cNvPr>
          <p:cNvSpPr>
            <a:spLocks noGrp="1"/>
          </p:cNvSpPr>
          <p:nvPr>
            <p:ph type="dt" sz="half" idx="10"/>
          </p:nvPr>
        </p:nvSpPr>
        <p:spPr/>
        <p:txBody>
          <a:bodyPr/>
          <a:lstStyle>
            <a:lvl1pPr>
              <a:defRPr/>
            </a:lvl1pPr>
          </a:lstStyle>
          <a:p>
            <a:pPr>
              <a:defRPr/>
            </a:pPr>
            <a:fld id="{C3AD32D3-6118-7E4C-9B3B-BA0770600CE3}" type="datetimeFigureOut">
              <a:rPr lang="en-US"/>
              <a:pPr>
                <a:defRPr/>
              </a:pPr>
              <a:t>10/9/2024</a:t>
            </a:fld>
            <a:endParaRPr lang="en-US" dirty="0"/>
          </a:p>
        </p:txBody>
      </p:sp>
      <p:sp>
        <p:nvSpPr>
          <p:cNvPr id="8" name="Footer Placeholder 5">
            <a:extLst>
              <a:ext uri="{FF2B5EF4-FFF2-40B4-BE49-F238E27FC236}">
                <a16:creationId xmlns:a16="http://schemas.microsoft.com/office/drawing/2014/main" id="{54234325-A891-5E91-6CB2-1D0CCF8E96D0}"/>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B86FF900-B319-CFAC-A067-DD6C394FEAEE}"/>
              </a:ext>
            </a:extLst>
          </p:cNvPr>
          <p:cNvSpPr>
            <a:spLocks noGrp="1"/>
          </p:cNvSpPr>
          <p:nvPr>
            <p:ph type="sldNum" sz="quarter" idx="12"/>
          </p:nvPr>
        </p:nvSpPr>
        <p:spPr/>
        <p:txBody>
          <a:bodyPr/>
          <a:lstStyle>
            <a:lvl1pPr>
              <a:defRPr/>
            </a:lvl1pPr>
          </a:lstStyle>
          <a:p>
            <a:pPr>
              <a:defRPr/>
            </a:pPr>
            <a:fld id="{755624ED-E8FB-A74F-9CD7-F4B12A1830F2}" type="slidenum">
              <a:rPr lang="en-US"/>
              <a:pPr>
                <a:defRPr/>
              </a:pPr>
              <a:t>‹#›</a:t>
            </a:fld>
            <a:endParaRPr lang="en-US" dirty="0"/>
          </a:p>
        </p:txBody>
      </p:sp>
    </p:spTree>
    <p:extLst>
      <p:ext uri="{BB962C8B-B14F-4D97-AF65-F5344CB8AC3E}">
        <p14:creationId xmlns:p14="http://schemas.microsoft.com/office/powerpoint/2010/main" val="190217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17A01-03E9-BF51-F593-171DB7625CAD}"/>
              </a:ext>
            </a:extLst>
          </p:cNvPr>
          <p:cNvSpPr>
            <a:spLocks noGrp="1"/>
          </p:cNvSpPr>
          <p:nvPr>
            <p:ph type="title"/>
          </p:nvPr>
        </p:nvSpPr>
        <p:spPr>
          <a:xfrm>
            <a:off x="1006475" y="217488"/>
            <a:ext cx="12617450" cy="9239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8D9E0D-DE7F-54D9-EBC6-0B85BECF47A2}"/>
              </a:ext>
            </a:extLst>
          </p:cNvPr>
          <p:cNvSpPr>
            <a:spLocks noGrp="1"/>
          </p:cNvSpPr>
          <p:nvPr>
            <p:ph type="body" idx="1"/>
          </p:nvPr>
        </p:nvSpPr>
        <p:spPr>
          <a:xfrm>
            <a:off x="1006475" y="1550988"/>
            <a:ext cx="12617450" cy="58610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35FF63-C689-E4BE-9178-F4FA8E280902}"/>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defTabSz="1306090" eaLnBrk="1" fontAlgn="auto" hangingPunct="1">
              <a:spcBef>
                <a:spcPts val="0"/>
              </a:spcBef>
              <a:spcAft>
                <a:spcPts val="0"/>
              </a:spcAft>
              <a:defRPr sz="1440" dirty="0">
                <a:solidFill>
                  <a:schemeClr val="tx1">
                    <a:tint val="75000"/>
                  </a:schemeClr>
                </a:solidFill>
                <a:latin typeface="+mn-lt"/>
              </a:defRPr>
            </a:lvl1pPr>
          </a:lstStyle>
          <a:p>
            <a:pPr>
              <a:defRPr/>
            </a:pPr>
            <a:fld id="{EA7A892A-2DB2-6048-A7B2-3B0822923962}" type="datetimeFigureOut">
              <a:rPr lang="en-US"/>
              <a:pPr>
                <a:defRPr/>
              </a:pPr>
              <a:t>10/9/2024</a:t>
            </a:fld>
            <a:endParaRPr lang="en-US" dirty="0"/>
          </a:p>
        </p:txBody>
      </p:sp>
      <p:sp>
        <p:nvSpPr>
          <p:cNvPr id="5" name="Footer Placeholder 4">
            <a:extLst>
              <a:ext uri="{FF2B5EF4-FFF2-40B4-BE49-F238E27FC236}">
                <a16:creationId xmlns:a16="http://schemas.microsoft.com/office/drawing/2014/main" id="{6E38D974-28C9-3B07-2EB0-DD65DFAF6F24}"/>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defTabSz="1306090" eaLnBrk="1" fontAlgn="auto" hangingPunct="1">
              <a:spcBef>
                <a:spcPts val="0"/>
              </a:spcBef>
              <a:spcAft>
                <a:spcPts val="0"/>
              </a:spcAft>
              <a:defRPr sz="1440" dirty="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8E7AE7F8-84D4-1060-E289-A556A6360773}"/>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defTabSz="1306090" eaLnBrk="1" fontAlgn="auto" hangingPunct="1">
              <a:spcBef>
                <a:spcPts val="0"/>
              </a:spcBef>
              <a:spcAft>
                <a:spcPts val="0"/>
              </a:spcAft>
              <a:defRPr sz="1440" dirty="0">
                <a:solidFill>
                  <a:schemeClr val="tx1">
                    <a:tint val="75000"/>
                  </a:schemeClr>
                </a:solidFill>
                <a:latin typeface="+mn-lt"/>
              </a:defRPr>
            </a:lvl1pPr>
          </a:lstStyle>
          <a:p>
            <a:pPr>
              <a:defRPr/>
            </a:pPr>
            <a:fld id="{D38E1381-342F-D945-8486-16342D087B83}" type="slidenum">
              <a:rPr lang="en-US"/>
              <a:pPr>
                <a:defRPr/>
              </a:pPr>
              <a:t>‹#›</a:t>
            </a:fld>
            <a:endParaRPr lang="en-US" dirty="0"/>
          </a:p>
        </p:txBody>
      </p:sp>
      <p:pic>
        <p:nvPicPr>
          <p:cNvPr id="2055" name="Picture 6">
            <a:extLst>
              <a:ext uri="{FF2B5EF4-FFF2-40B4-BE49-F238E27FC236}">
                <a16:creationId xmlns:a16="http://schemas.microsoft.com/office/drawing/2014/main" id="{D2F4DC08-A836-A109-7C1E-8CC30E26E47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a:extLst>
              <a:ext uri="{FF2B5EF4-FFF2-40B4-BE49-F238E27FC236}">
                <a16:creationId xmlns:a16="http://schemas.microsoft.com/office/drawing/2014/main" id="{ECC4CCC6-07DA-2BCA-1ADF-9BCA2DA7EB5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07"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1096963" rtl="0" fontAlgn="base">
        <a:lnSpc>
          <a:spcPct val="90000"/>
        </a:lnSpc>
        <a:spcBef>
          <a:spcPct val="0"/>
        </a:spcBef>
        <a:spcAft>
          <a:spcPct val="0"/>
        </a:spcAft>
        <a:defRPr sz="5200" kern="1200">
          <a:solidFill>
            <a:schemeClr val="tx1"/>
          </a:solidFill>
          <a:latin typeface="+mj-lt"/>
          <a:ea typeface="+mj-ea"/>
          <a:cs typeface="+mj-cs"/>
        </a:defRPr>
      </a:lvl1pPr>
      <a:lvl2pPr algn="l" defTabSz="1096963" rtl="0" fontAlgn="base">
        <a:lnSpc>
          <a:spcPct val="90000"/>
        </a:lnSpc>
        <a:spcBef>
          <a:spcPct val="0"/>
        </a:spcBef>
        <a:spcAft>
          <a:spcPct val="0"/>
        </a:spcAft>
        <a:defRPr sz="5200">
          <a:solidFill>
            <a:schemeClr val="tx1"/>
          </a:solidFill>
          <a:latin typeface="Calibri Light" panose="020F0302020204030204" pitchFamily="34" charset="0"/>
        </a:defRPr>
      </a:lvl2pPr>
      <a:lvl3pPr algn="l" defTabSz="1096963" rtl="0" fontAlgn="base">
        <a:lnSpc>
          <a:spcPct val="90000"/>
        </a:lnSpc>
        <a:spcBef>
          <a:spcPct val="0"/>
        </a:spcBef>
        <a:spcAft>
          <a:spcPct val="0"/>
        </a:spcAft>
        <a:defRPr sz="5200">
          <a:solidFill>
            <a:schemeClr val="tx1"/>
          </a:solidFill>
          <a:latin typeface="Calibri Light" panose="020F0302020204030204" pitchFamily="34" charset="0"/>
        </a:defRPr>
      </a:lvl3pPr>
      <a:lvl4pPr algn="l" defTabSz="1096963" rtl="0" fontAlgn="base">
        <a:lnSpc>
          <a:spcPct val="90000"/>
        </a:lnSpc>
        <a:spcBef>
          <a:spcPct val="0"/>
        </a:spcBef>
        <a:spcAft>
          <a:spcPct val="0"/>
        </a:spcAft>
        <a:defRPr sz="5200">
          <a:solidFill>
            <a:schemeClr val="tx1"/>
          </a:solidFill>
          <a:latin typeface="Calibri Light" panose="020F0302020204030204" pitchFamily="34" charset="0"/>
        </a:defRPr>
      </a:lvl4pPr>
      <a:lvl5pPr algn="l" defTabSz="1096963" rtl="0" fontAlgn="base">
        <a:lnSpc>
          <a:spcPct val="90000"/>
        </a:lnSpc>
        <a:spcBef>
          <a:spcPct val="0"/>
        </a:spcBef>
        <a:spcAft>
          <a:spcPct val="0"/>
        </a:spcAft>
        <a:defRPr sz="5200">
          <a:solidFill>
            <a:schemeClr val="tx1"/>
          </a:solidFill>
          <a:latin typeface="Calibri Light" panose="020F0302020204030204" pitchFamily="34" charset="0"/>
        </a:defRPr>
      </a:lvl5pPr>
      <a:lvl6pPr marL="457200" algn="l" defTabSz="1096963" rtl="0" fontAlgn="base">
        <a:lnSpc>
          <a:spcPct val="90000"/>
        </a:lnSpc>
        <a:spcBef>
          <a:spcPct val="0"/>
        </a:spcBef>
        <a:spcAft>
          <a:spcPct val="0"/>
        </a:spcAft>
        <a:defRPr sz="5200">
          <a:solidFill>
            <a:schemeClr val="tx1"/>
          </a:solidFill>
          <a:latin typeface="Calibri Light" panose="020F0302020204030204" pitchFamily="34" charset="0"/>
        </a:defRPr>
      </a:lvl6pPr>
      <a:lvl7pPr marL="914400" algn="l" defTabSz="1096963" rtl="0" fontAlgn="base">
        <a:lnSpc>
          <a:spcPct val="90000"/>
        </a:lnSpc>
        <a:spcBef>
          <a:spcPct val="0"/>
        </a:spcBef>
        <a:spcAft>
          <a:spcPct val="0"/>
        </a:spcAft>
        <a:defRPr sz="5200">
          <a:solidFill>
            <a:schemeClr val="tx1"/>
          </a:solidFill>
          <a:latin typeface="Calibri Light" panose="020F0302020204030204" pitchFamily="34" charset="0"/>
        </a:defRPr>
      </a:lvl7pPr>
      <a:lvl8pPr marL="1371600" algn="l" defTabSz="1096963" rtl="0" fontAlgn="base">
        <a:lnSpc>
          <a:spcPct val="90000"/>
        </a:lnSpc>
        <a:spcBef>
          <a:spcPct val="0"/>
        </a:spcBef>
        <a:spcAft>
          <a:spcPct val="0"/>
        </a:spcAft>
        <a:defRPr sz="5200">
          <a:solidFill>
            <a:schemeClr val="tx1"/>
          </a:solidFill>
          <a:latin typeface="Calibri Light" panose="020F0302020204030204" pitchFamily="34" charset="0"/>
        </a:defRPr>
      </a:lvl8pPr>
      <a:lvl9pPr marL="1828800" algn="l" defTabSz="1096963" rtl="0" fontAlgn="base">
        <a:lnSpc>
          <a:spcPct val="90000"/>
        </a:lnSpc>
        <a:spcBef>
          <a:spcPct val="0"/>
        </a:spcBef>
        <a:spcAft>
          <a:spcPct val="0"/>
        </a:spcAft>
        <a:defRPr sz="5200">
          <a:solidFill>
            <a:schemeClr val="tx1"/>
          </a:solidFill>
          <a:latin typeface="Calibri Light" panose="020F030202020403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user/TekToneNurseCall" TargetMode="External"/><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hyperlink" Target="https://www.tektone.com/products/nurse-call-systems/tek-care50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1B5AFC5-A3E6-DF26-1EB8-A065A16B6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9" b="3719"/>
          <a:stretch>
            <a:fillRect/>
          </a:stretch>
        </p:blipFill>
        <p:spPr bwMode="auto">
          <a:xfrm>
            <a:off x="-20638" y="-9525"/>
            <a:ext cx="14651038" cy="823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D2A81F-21F7-773C-DD16-C1E6B76D8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323" y="3101331"/>
            <a:ext cx="5121509" cy="512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45EBA90-6967-7835-F2F1-47898F410765}"/>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15730" y="307793"/>
            <a:ext cx="2816696" cy="90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4997BE4-6528-ED0C-75E9-AC797A08E18B}"/>
              </a:ext>
            </a:extLst>
          </p:cNvPr>
          <p:cNvPicPr>
            <a:picLocks noChangeAspect="1"/>
          </p:cNvPicPr>
          <p:nvPr/>
        </p:nvPicPr>
        <p:blipFill>
          <a:blip r:embed="rId6"/>
          <a:stretch>
            <a:fillRect/>
          </a:stretch>
        </p:blipFill>
        <p:spPr>
          <a:xfrm>
            <a:off x="6763185" y="627594"/>
            <a:ext cx="6869793" cy="1369069"/>
          </a:xfrm>
          <a:prstGeom prst="rect">
            <a:avLst/>
          </a:prstGeom>
        </p:spPr>
      </p:pic>
      <p:sp>
        <p:nvSpPr>
          <p:cNvPr id="2" name="TextBox 1">
            <a:extLst>
              <a:ext uri="{FF2B5EF4-FFF2-40B4-BE49-F238E27FC236}">
                <a16:creationId xmlns:a16="http://schemas.microsoft.com/office/drawing/2014/main" id="{26A853BF-2202-57D1-C77A-2A607732B3F7}"/>
              </a:ext>
            </a:extLst>
          </p:cNvPr>
          <p:cNvSpPr txBox="1"/>
          <p:nvPr/>
        </p:nvSpPr>
        <p:spPr>
          <a:xfrm>
            <a:off x="7740963" y="2110562"/>
            <a:ext cx="5121508" cy="523220"/>
          </a:xfrm>
          <a:prstGeom prst="rect">
            <a:avLst/>
          </a:prstGeom>
          <a:noFill/>
        </p:spPr>
        <p:txBody>
          <a:bodyPr wrap="square" rtlCol="0">
            <a:spAutoFit/>
          </a:bodyPr>
          <a:lstStyle/>
          <a:p>
            <a:pPr algn="ctr" fontAlgn="base"/>
            <a:r>
              <a:rPr lang="en-US" sz="2800" b="0" i="0" dirty="0">
                <a:solidFill>
                  <a:srgbClr val="333333"/>
                </a:solidFill>
                <a:effectLst/>
                <a:latin typeface="Bliss 2" panose="02000506030000020004" pitchFamily="2" charset="0"/>
                <a:cs typeface="Arial" panose="020B0604020202020204" pitchFamily="34" charset="0"/>
              </a:rPr>
              <a:t>Wireless Nurse Call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A0EF1F79-AA8B-0F35-DC48-A187BA847AA3}"/>
              </a:ext>
            </a:extLst>
          </p:cNvPr>
          <p:cNvSpPr txBox="1">
            <a:spLocks noChangeArrowheads="1"/>
          </p:cNvSpPr>
          <p:nvPr/>
        </p:nvSpPr>
        <p:spPr bwMode="auto">
          <a:xfrm>
            <a:off x="776288" y="611188"/>
            <a:ext cx="13590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System Components</a:t>
            </a:r>
          </a:p>
        </p:txBody>
      </p:sp>
      <p:sp>
        <p:nvSpPr>
          <p:cNvPr id="12" name="TextBox 11">
            <a:extLst>
              <a:ext uri="{FF2B5EF4-FFF2-40B4-BE49-F238E27FC236}">
                <a16:creationId xmlns:a16="http://schemas.microsoft.com/office/drawing/2014/main" id="{162E9AC7-8649-5DBA-E710-8F9B95095629}"/>
              </a:ext>
            </a:extLst>
          </p:cNvPr>
          <p:cNvSpPr txBox="1"/>
          <p:nvPr/>
        </p:nvSpPr>
        <p:spPr>
          <a:xfrm>
            <a:off x="776288" y="1481138"/>
            <a:ext cx="13590587" cy="1200329"/>
          </a:xfrm>
          <a:prstGeom prst="rect">
            <a:avLst/>
          </a:prstGeom>
          <a:noFill/>
        </p:spPr>
        <p:txBody>
          <a:bodyPr>
            <a:spAutoFit/>
          </a:bodyPr>
          <a:lstStyle/>
          <a:p>
            <a:pPr marL="0" indent="0">
              <a:defRPr/>
            </a:pPr>
            <a:r>
              <a:rPr lang="en-US" sz="2400" b="1" dirty="0">
                <a:effectLst>
                  <a:outerShdw blurRad="38100" dist="38100" dir="2700000" algn="tl">
                    <a:srgbClr val="C0C0C0"/>
                  </a:outerShdw>
                </a:effectLst>
                <a:latin typeface="Bliss 2 Bold" panose="02000506030000020004" pitchFamily="2" charset="0"/>
              </a:rPr>
              <a:t>Repeater/Locators</a:t>
            </a:r>
            <a:r>
              <a:rPr lang="en-US" sz="2400" b="1" dirty="0">
                <a:latin typeface="Bliss 2 Bold" panose="02000506030000020004" pitchFamily="2" charset="0"/>
              </a:rPr>
              <a:t> </a:t>
            </a:r>
            <a:r>
              <a:rPr lang="en-US" sz="2400" dirty="0">
                <a:latin typeface="Bliss 2" panose="02000506030000020004" pitchFamily="2" charset="0"/>
              </a:rPr>
              <a:t>are strategically placed throughout the facility to collect and re-transmit signals from transmitters and other repeater/locators to the receiver. Repeater/Locators also provide general location information.</a:t>
            </a:r>
          </a:p>
        </p:txBody>
      </p:sp>
      <p:grpSp>
        <p:nvGrpSpPr>
          <p:cNvPr id="14" name="Group 13">
            <a:extLst>
              <a:ext uri="{FF2B5EF4-FFF2-40B4-BE49-F238E27FC236}">
                <a16:creationId xmlns:a16="http://schemas.microsoft.com/office/drawing/2014/main" id="{C0832F4E-3F98-946A-7CA1-91178E5E0709}"/>
              </a:ext>
            </a:extLst>
          </p:cNvPr>
          <p:cNvGrpSpPr/>
          <p:nvPr/>
        </p:nvGrpSpPr>
        <p:grpSpPr>
          <a:xfrm>
            <a:off x="5236438" y="2843393"/>
            <a:ext cx="3267756" cy="2512647"/>
            <a:chOff x="3413009" y="2454066"/>
            <a:chExt cx="3109705" cy="2364512"/>
          </a:xfrm>
        </p:grpSpPr>
        <p:pic>
          <p:nvPicPr>
            <p:cNvPr id="4" name="Picture 3">
              <a:extLst>
                <a:ext uri="{FF2B5EF4-FFF2-40B4-BE49-F238E27FC236}">
                  <a16:creationId xmlns:a16="http://schemas.microsoft.com/office/drawing/2014/main" id="{E4139779-A736-6A87-2D59-6CDBC6FB4B12}"/>
                </a:ext>
              </a:extLst>
            </p:cNvPr>
            <p:cNvPicPr>
              <a:picLocks noChangeAspect="1"/>
            </p:cNvPicPr>
            <p:nvPr/>
          </p:nvPicPr>
          <p:blipFill>
            <a:blip r:embed="rId3"/>
            <a:stretch>
              <a:fillRect/>
            </a:stretch>
          </p:blipFill>
          <p:spPr>
            <a:xfrm>
              <a:off x="3413009" y="2454066"/>
              <a:ext cx="3109705" cy="1805094"/>
            </a:xfrm>
            <a:prstGeom prst="rect">
              <a:avLst/>
            </a:prstGeom>
          </p:spPr>
        </p:pic>
        <p:sp>
          <p:nvSpPr>
            <p:cNvPr id="10" name="TextBox 9">
              <a:extLst>
                <a:ext uri="{FF2B5EF4-FFF2-40B4-BE49-F238E27FC236}">
                  <a16:creationId xmlns:a16="http://schemas.microsoft.com/office/drawing/2014/main" id="{676B92DE-4E57-0B32-3252-B0CDEB3DD37A}"/>
                </a:ext>
              </a:extLst>
            </p:cNvPr>
            <p:cNvSpPr txBox="1"/>
            <p:nvPr/>
          </p:nvSpPr>
          <p:spPr>
            <a:xfrm>
              <a:off x="4392968" y="4268279"/>
              <a:ext cx="1149786" cy="550299"/>
            </a:xfrm>
            <a:prstGeom prst="rect">
              <a:avLst/>
            </a:prstGeom>
            <a:noFill/>
          </p:spPr>
          <p:txBody>
            <a:bodyPr wrap="square">
              <a:spAutoFit/>
            </a:bodyPr>
            <a:lstStyle/>
            <a:p>
              <a:pPr marL="0" marR="0" lvl="0" indent="0" algn="ctr" defTabSz="1304925"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Bliss 2 Bold" panose="02000506030000020004" pitchFamily="2" charset="0"/>
                  <a:ea typeface="+mn-ea"/>
                  <a:cs typeface="+mn-cs"/>
                </a:rPr>
                <a:t>NC510UL </a:t>
              </a:r>
            </a:p>
            <a:p>
              <a:pPr marL="0" marR="0" lvl="0" indent="0" algn="ctr" defTabSz="1304925"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Bliss 2 Bold" panose="02000506030000020004" pitchFamily="2" charset="0"/>
                  <a:ea typeface="+mn-ea"/>
                  <a:cs typeface="+mn-cs"/>
                </a:rPr>
                <a:t>Receiver</a:t>
              </a:r>
              <a:endParaRPr kumimoji="0" lang="en-US" sz="3200" b="1" i="0" u="none" strike="noStrike" kern="1200" cap="none" spc="0" normalizeH="0" baseline="0" noProof="0" dirty="0">
                <a:ln>
                  <a:noFill/>
                </a:ln>
                <a:solidFill>
                  <a:prstClr val="black"/>
                </a:solidFill>
                <a:effectLst/>
                <a:uLnTx/>
                <a:uFillTx/>
                <a:latin typeface="Bliss 2 Bold" panose="02000506030000020004" pitchFamily="2" charset="0"/>
                <a:ea typeface="+mn-ea"/>
                <a:cs typeface="+mn-cs"/>
              </a:endParaRPr>
            </a:p>
          </p:txBody>
        </p:sp>
      </p:grpSp>
      <p:grpSp>
        <p:nvGrpSpPr>
          <p:cNvPr id="13" name="Group 12">
            <a:extLst>
              <a:ext uri="{FF2B5EF4-FFF2-40B4-BE49-F238E27FC236}">
                <a16:creationId xmlns:a16="http://schemas.microsoft.com/office/drawing/2014/main" id="{A8399036-9432-F48E-3C62-9809F2471448}"/>
              </a:ext>
            </a:extLst>
          </p:cNvPr>
          <p:cNvGrpSpPr/>
          <p:nvPr/>
        </p:nvGrpSpPr>
        <p:grpSpPr>
          <a:xfrm>
            <a:off x="8788910" y="2846166"/>
            <a:ext cx="3267756" cy="2453295"/>
            <a:chOff x="7786645" y="2454066"/>
            <a:chExt cx="3267756" cy="2453295"/>
          </a:xfrm>
        </p:grpSpPr>
        <p:pic>
          <p:nvPicPr>
            <p:cNvPr id="3" name="Picture 2">
              <a:extLst>
                <a:ext uri="{FF2B5EF4-FFF2-40B4-BE49-F238E27FC236}">
                  <a16:creationId xmlns:a16="http://schemas.microsoft.com/office/drawing/2014/main" id="{8F0D8B77-50EB-DF45-F019-E2291BE46D9F}"/>
                </a:ext>
              </a:extLst>
            </p:cNvPr>
            <p:cNvPicPr>
              <a:picLocks noChangeAspect="1"/>
            </p:cNvPicPr>
            <p:nvPr/>
          </p:nvPicPr>
          <p:blipFill>
            <a:blip r:embed="rId4"/>
            <a:stretch>
              <a:fillRect/>
            </a:stretch>
          </p:blipFill>
          <p:spPr>
            <a:xfrm>
              <a:off x="7786645" y="2454066"/>
              <a:ext cx="3267756" cy="2003588"/>
            </a:xfrm>
            <a:prstGeom prst="rect">
              <a:avLst/>
            </a:prstGeom>
          </p:spPr>
        </p:pic>
        <p:sp>
          <p:nvSpPr>
            <p:cNvPr id="11" name="TextBox 10">
              <a:extLst>
                <a:ext uri="{FF2B5EF4-FFF2-40B4-BE49-F238E27FC236}">
                  <a16:creationId xmlns:a16="http://schemas.microsoft.com/office/drawing/2014/main" id="{DBFD8F91-62B6-3F69-A26E-5C20237EB6E7}"/>
                </a:ext>
              </a:extLst>
            </p:cNvPr>
            <p:cNvSpPr txBox="1"/>
            <p:nvPr/>
          </p:nvSpPr>
          <p:spPr>
            <a:xfrm>
              <a:off x="8666391" y="4322586"/>
              <a:ext cx="1813810" cy="584775"/>
            </a:xfrm>
            <a:prstGeom prst="rect">
              <a:avLst/>
            </a:prstGeom>
            <a:noFill/>
          </p:spPr>
          <p:txBody>
            <a:bodyPr wrap="square">
              <a:spAutoFit/>
            </a:bodyPr>
            <a:lstStyle/>
            <a:p>
              <a:pPr marL="0" marR="0" lvl="0" indent="0" algn="ctr" defTabSz="1304925"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Bliss 2 Bold" panose="02000506030000020004" pitchFamily="2" charset="0"/>
                  <a:ea typeface="+mn-ea"/>
                  <a:cs typeface="+mn-cs"/>
                </a:rPr>
                <a:t>NC511UL </a:t>
              </a:r>
            </a:p>
            <a:p>
              <a:pPr marL="0" marR="0" lvl="0" indent="0" algn="ctr" defTabSz="1304925"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Bliss 2 Bold" panose="02000506030000020004" pitchFamily="2" charset="0"/>
                  <a:ea typeface="+mn-ea"/>
                  <a:cs typeface="+mn-cs"/>
                </a:rPr>
                <a:t>Repeater</a:t>
              </a:r>
              <a:r>
                <a:rPr lang="en-US" altLang="en-US" sz="1600" b="1" dirty="0">
                  <a:solidFill>
                    <a:prstClr val="black"/>
                  </a:solidFill>
                  <a:latin typeface="Bliss 2 Bold" panose="02000506030000020004" pitchFamily="2" charset="0"/>
                </a:rPr>
                <a:t>/Locator</a:t>
              </a:r>
              <a:endParaRPr kumimoji="0" lang="en-US" sz="3200" b="1" i="0" u="none" strike="noStrike" kern="1200" cap="none" spc="0" normalizeH="0" baseline="0" noProof="0" dirty="0">
                <a:ln>
                  <a:noFill/>
                </a:ln>
                <a:solidFill>
                  <a:prstClr val="black"/>
                </a:solidFill>
                <a:effectLst/>
                <a:uLnTx/>
                <a:uFillTx/>
                <a:latin typeface="Bliss 2 Bold" panose="02000506030000020004" pitchFamily="2" charset="0"/>
                <a:ea typeface="+mn-ea"/>
                <a:cs typeface="+mn-cs"/>
              </a:endParaRPr>
            </a:p>
          </p:txBody>
        </p:sp>
      </p:grpSp>
      <p:sp>
        <p:nvSpPr>
          <p:cNvPr id="15" name="Text Box 40">
            <a:extLst>
              <a:ext uri="{FF2B5EF4-FFF2-40B4-BE49-F238E27FC236}">
                <a16:creationId xmlns:a16="http://schemas.microsoft.com/office/drawing/2014/main" id="{B9DAE5AF-CE7B-3046-75C9-94DDE001A91C}"/>
              </a:ext>
            </a:extLst>
          </p:cNvPr>
          <p:cNvSpPr txBox="1">
            <a:spLocks noChangeArrowheads="1"/>
          </p:cNvSpPr>
          <p:nvPr/>
        </p:nvSpPr>
        <p:spPr bwMode="auto">
          <a:xfrm>
            <a:off x="7315200" y="5938712"/>
            <a:ext cx="5445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5"/>
              </a:buBlip>
              <a:defRPr sz="1600">
                <a:solidFill>
                  <a:schemeClr val="tx1"/>
                </a:solidFill>
                <a:latin typeface="Arial" panose="020B0604020202020204" pitchFamily="34" charset="0"/>
              </a:defRPr>
            </a:lvl2pPr>
            <a:lvl3pPr marL="1143000" indent="-228600">
              <a:spcBef>
                <a:spcPct val="50000"/>
              </a:spcBef>
              <a:buSzPct val="80000"/>
              <a:buBlip>
                <a:blip r:embed="rId6"/>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buSzTx/>
            </a:pPr>
            <a:r>
              <a:rPr lang="en-US" altLang="en-US" sz="2000" dirty="0">
                <a:latin typeface="Bliss 2" panose="02000506030000020004" pitchFamily="2" charset="0"/>
              </a:rPr>
              <a:t>Repeater/locators operate on AC power, and include internal battery backup for power outages.</a:t>
            </a:r>
          </a:p>
        </p:txBody>
      </p:sp>
      <p:pic>
        <p:nvPicPr>
          <p:cNvPr id="2" name="Picture 1">
            <a:extLst>
              <a:ext uri="{FF2B5EF4-FFF2-40B4-BE49-F238E27FC236}">
                <a16:creationId xmlns:a16="http://schemas.microsoft.com/office/drawing/2014/main" id="{96A1E0B6-6E85-5F0D-0703-53471094BD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8168" y="5532239"/>
            <a:ext cx="2834240" cy="1918375"/>
          </a:xfrm>
          <a:prstGeom prst="rect">
            <a:avLst/>
          </a:prstGeom>
        </p:spPr>
      </p:pic>
      <p:sp>
        <p:nvSpPr>
          <p:cNvPr id="9" name="Text Box 15">
            <a:extLst>
              <a:ext uri="{FF2B5EF4-FFF2-40B4-BE49-F238E27FC236}">
                <a16:creationId xmlns:a16="http://schemas.microsoft.com/office/drawing/2014/main" id="{D3AF3A4A-1648-C23A-E056-0616AE2947CC}"/>
              </a:ext>
            </a:extLst>
          </p:cNvPr>
          <p:cNvSpPr txBox="1">
            <a:spLocks noChangeArrowheads="1"/>
          </p:cNvSpPr>
          <p:nvPr/>
        </p:nvSpPr>
        <p:spPr bwMode="auto">
          <a:xfrm>
            <a:off x="4823627" y="7147628"/>
            <a:ext cx="1769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5"/>
              </a:buBlip>
              <a:defRPr sz="1600">
                <a:solidFill>
                  <a:schemeClr val="tx1"/>
                </a:solidFill>
                <a:latin typeface="Arial" panose="020B0604020202020204" pitchFamily="34" charset="0"/>
              </a:defRPr>
            </a:lvl2pPr>
            <a:lvl3pPr marL="1143000" indent="-228600">
              <a:spcBef>
                <a:spcPct val="50000"/>
              </a:spcBef>
              <a:buSzPct val="80000"/>
              <a:buBlip>
                <a:blip r:embed="rId6"/>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600" b="1" dirty="0">
                <a:latin typeface="Bliss 2 Bold" panose="02000506030000020004" pitchFamily="2" charset="0"/>
              </a:rPr>
              <a:t>PK250B </a:t>
            </a:r>
            <a:br>
              <a:rPr lang="en-US" altLang="en-US" sz="1600" b="1" dirty="0">
                <a:latin typeface="Bliss 2 Bold" panose="02000506030000020004" pitchFamily="2" charset="0"/>
              </a:rPr>
            </a:br>
            <a:r>
              <a:rPr lang="en-US" altLang="en-US" sz="1600" b="1" dirty="0">
                <a:latin typeface="Bliss 2 Bold" panose="02000506030000020004" pitchFamily="2" charset="0"/>
              </a:rPr>
              <a:t>Uninterruptible </a:t>
            </a:r>
            <a:br>
              <a:rPr lang="en-US" altLang="en-US" sz="1600" b="1" dirty="0">
                <a:latin typeface="Bliss 2 Bold" panose="02000506030000020004" pitchFamily="2" charset="0"/>
              </a:rPr>
            </a:br>
            <a:r>
              <a:rPr lang="en-US" altLang="en-US" sz="1600" b="1" dirty="0">
                <a:latin typeface="Bliss 2 Bold" panose="02000506030000020004" pitchFamily="2" charset="0"/>
              </a:rPr>
              <a:t>Power Supply</a:t>
            </a:r>
          </a:p>
        </p:txBody>
      </p:sp>
      <p:pic>
        <p:nvPicPr>
          <p:cNvPr id="6" name="Picture 5">
            <a:extLst>
              <a:ext uri="{FF2B5EF4-FFF2-40B4-BE49-F238E27FC236}">
                <a16:creationId xmlns:a16="http://schemas.microsoft.com/office/drawing/2014/main" id="{A6D26798-07EE-86C6-0AB2-E984F00929E0}"/>
              </a:ext>
            </a:extLst>
          </p:cNvPr>
          <p:cNvPicPr>
            <a:picLocks noChangeAspect="1"/>
          </p:cNvPicPr>
          <p:nvPr/>
        </p:nvPicPr>
        <p:blipFill>
          <a:blip r:embed="rId8"/>
          <a:stretch>
            <a:fillRect/>
          </a:stretch>
        </p:blipFill>
        <p:spPr>
          <a:xfrm>
            <a:off x="508333" y="2770019"/>
            <a:ext cx="3581433" cy="2908920"/>
          </a:xfrm>
          <a:prstGeom prst="rect">
            <a:avLst/>
          </a:prstGeom>
        </p:spPr>
      </p:pic>
      <p:sp>
        <p:nvSpPr>
          <p:cNvPr id="7" name="TextBox 6">
            <a:extLst>
              <a:ext uri="{FF2B5EF4-FFF2-40B4-BE49-F238E27FC236}">
                <a16:creationId xmlns:a16="http://schemas.microsoft.com/office/drawing/2014/main" id="{68E3EFDF-31B7-66DE-3873-17563ECC508E}"/>
              </a:ext>
            </a:extLst>
          </p:cNvPr>
          <p:cNvSpPr txBox="1"/>
          <p:nvPr/>
        </p:nvSpPr>
        <p:spPr>
          <a:xfrm>
            <a:off x="317245" y="5593731"/>
            <a:ext cx="3959824" cy="584775"/>
          </a:xfrm>
          <a:prstGeom prst="rect">
            <a:avLst/>
          </a:prstGeom>
          <a:noFill/>
        </p:spPr>
        <p:txBody>
          <a:bodyPr wrap="square" rtlCol="0">
            <a:spAutoFit/>
          </a:bodyPr>
          <a:lstStyle/>
          <a:p>
            <a:pPr algn="ctr"/>
            <a:r>
              <a:rPr lang="en-US" sz="1600" b="1" dirty="0"/>
              <a:t>NC475DESK Tek-CARE Appliance Server</a:t>
            </a:r>
          </a:p>
          <a:p>
            <a:pPr algn="ctr"/>
            <a:r>
              <a:rPr lang="en-US" sz="1600" b="1" dirty="0"/>
              <a:t>(Keyboard and mouse not pictured)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39136AF5-5ECF-762B-E3F0-C17E801B8840}"/>
              </a:ext>
            </a:extLst>
          </p:cNvPr>
          <p:cNvSpPr txBox="1">
            <a:spLocks noChangeArrowheads="1"/>
          </p:cNvSpPr>
          <p:nvPr/>
        </p:nvSpPr>
        <p:spPr bwMode="auto">
          <a:xfrm>
            <a:off x="719138" y="7318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UL® 2560 Listed Transmitters</a:t>
            </a:r>
          </a:p>
        </p:txBody>
      </p:sp>
      <p:grpSp>
        <p:nvGrpSpPr>
          <p:cNvPr id="5" name="Group 37">
            <a:extLst>
              <a:ext uri="{FF2B5EF4-FFF2-40B4-BE49-F238E27FC236}">
                <a16:creationId xmlns:a16="http://schemas.microsoft.com/office/drawing/2014/main" id="{E37603A7-733C-E60B-D726-73141624C38F}"/>
              </a:ext>
            </a:extLst>
          </p:cNvPr>
          <p:cNvGrpSpPr>
            <a:grpSpLocks/>
          </p:cNvGrpSpPr>
          <p:nvPr/>
        </p:nvGrpSpPr>
        <p:grpSpPr bwMode="auto">
          <a:xfrm>
            <a:off x="542318" y="2771917"/>
            <a:ext cx="3070224" cy="2009176"/>
            <a:chOff x="1812655" y="2080167"/>
            <a:chExt cx="2053385" cy="1484966"/>
          </a:xfrm>
        </p:grpSpPr>
        <p:sp>
          <p:nvSpPr>
            <p:cNvPr id="6" name="Text Box 28">
              <a:extLst>
                <a:ext uri="{FF2B5EF4-FFF2-40B4-BE49-F238E27FC236}">
                  <a16:creationId xmlns:a16="http://schemas.microsoft.com/office/drawing/2014/main" id="{12BCF0C1-4DEB-C679-6047-56E4FB9DB5B9}"/>
                </a:ext>
              </a:extLst>
            </p:cNvPr>
            <p:cNvSpPr txBox="1">
              <a:spLocks noChangeArrowheads="1"/>
            </p:cNvSpPr>
            <p:nvPr/>
          </p:nvSpPr>
          <p:spPr bwMode="auto">
            <a:xfrm>
              <a:off x="1851021" y="3113527"/>
              <a:ext cx="1110250" cy="38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SzTx/>
              </a:pPr>
              <a:r>
                <a:rPr lang="en-US" altLang="en-US" sz="1400" b="1" dirty="0">
                  <a:latin typeface="Bliss 2 Bold" panose="02000506030000020004" pitchFamily="2" charset="0"/>
                </a:rPr>
                <a:t>SF503UL &amp; SF504UL Pendants</a:t>
              </a:r>
            </a:p>
          </p:txBody>
        </p:sp>
        <p:pic>
          <p:nvPicPr>
            <p:cNvPr id="7" name="Picture 34" descr="SF503ES pendant.jpg">
              <a:extLst>
                <a:ext uri="{FF2B5EF4-FFF2-40B4-BE49-F238E27FC236}">
                  <a16:creationId xmlns:a16="http://schemas.microsoft.com/office/drawing/2014/main" id="{DE2BF170-7649-2FF4-0904-5FFE51483DD4}"/>
                </a:ext>
              </a:extLst>
            </p:cNvPr>
            <p:cNvPicPr>
              <a:picLocks noChangeAspect="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rot="-621779">
              <a:off x="1812655" y="2080167"/>
              <a:ext cx="1204835" cy="86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5" descr="SF504ES wrist pendant.jpg">
              <a:extLst>
                <a:ext uri="{FF2B5EF4-FFF2-40B4-BE49-F238E27FC236}">
                  <a16:creationId xmlns:a16="http://schemas.microsoft.com/office/drawing/2014/main" id="{DC0BDF4C-91A2-2B6B-0563-33315F757668}"/>
                </a:ext>
              </a:extLst>
            </p:cNvPr>
            <p:cNvPicPr>
              <a:picLocks noChangeAspect="1"/>
            </p:cNvPicPr>
            <p:nvPr/>
          </p:nvPicPr>
          <p:blipFill>
            <a:blip r:embed="rId6">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rot="-4379963">
              <a:off x="2891349" y="2590441"/>
              <a:ext cx="1184616" cy="76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31">
            <a:extLst>
              <a:ext uri="{FF2B5EF4-FFF2-40B4-BE49-F238E27FC236}">
                <a16:creationId xmlns:a16="http://schemas.microsoft.com/office/drawing/2014/main" id="{63F206D4-54C4-9361-FBB5-04F1B2747FD1}"/>
              </a:ext>
            </a:extLst>
          </p:cNvPr>
          <p:cNvGrpSpPr>
            <a:grpSpLocks/>
          </p:cNvGrpSpPr>
          <p:nvPr/>
        </p:nvGrpSpPr>
        <p:grpSpPr bwMode="auto">
          <a:xfrm>
            <a:off x="7278047" y="4781093"/>
            <a:ext cx="2561127" cy="2775428"/>
            <a:chOff x="3348" y="1966"/>
            <a:chExt cx="3102" cy="2967"/>
          </a:xfrm>
        </p:grpSpPr>
        <p:pic>
          <p:nvPicPr>
            <p:cNvPr id="13" name="Picture 21">
              <a:extLst>
                <a:ext uri="{FF2B5EF4-FFF2-40B4-BE49-F238E27FC236}">
                  <a16:creationId xmlns:a16="http://schemas.microsoft.com/office/drawing/2014/main" id="{18DB2B52-B80B-8244-EA77-1687C0272DD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6" y="1966"/>
              <a:ext cx="1159" cy="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 name="TextBox 21">
              <a:extLst>
                <a:ext uri="{FF2B5EF4-FFF2-40B4-BE49-F238E27FC236}">
                  <a16:creationId xmlns:a16="http://schemas.microsoft.com/office/drawing/2014/main" id="{63C0DA43-8DEB-8F11-2AD5-E58024D522FD}"/>
                </a:ext>
              </a:extLst>
            </p:cNvPr>
            <p:cNvSpPr txBox="1">
              <a:spLocks noChangeArrowheads="1"/>
            </p:cNvSpPr>
            <p:nvPr/>
          </p:nvSpPr>
          <p:spPr bwMode="auto">
            <a:xfrm>
              <a:off x="3348" y="4374"/>
              <a:ext cx="3102"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SF525UL &amp; SF525/2UL</a:t>
              </a:r>
            </a:p>
            <a:p>
              <a:pPr algn="ctr" eaLnBrk="1" hangingPunct="1">
                <a:spcBef>
                  <a:spcPct val="0"/>
                </a:spcBef>
                <a:buSzTx/>
              </a:pPr>
              <a:r>
                <a:rPr lang="en-US" altLang="en-US" sz="1400" b="1" dirty="0">
                  <a:latin typeface="Bliss 2 Bold" panose="02000506030000020004" pitchFamily="2" charset="0"/>
                </a:rPr>
                <a:t>Universal Contact Transmitters</a:t>
              </a:r>
            </a:p>
          </p:txBody>
        </p:sp>
      </p:grpSp>
      <p:grpSp>
        <p:nvGrpSpPr>
          <p:cNvPr id="15" name="Group 32">
            <a:extLst>
              <a:ext uri="{FF2B5EF4-FFF2-40B4-BE49-F238E27FC236}">
                <a16:creationId xmlns:a16="http://schemas.microsoft.com/office/drawing/2014/main" id="{EB935611-DFBA-E7E5-F084-BF100E23A6AF}"/>
              </a:ext>
            </a:extLst>
          </p:cNvPr>
          <p:cNvGrpSpPr>
            <a:grpSpLocks/>
          </p:cNvGrpSpPr>
          <p:nvPr/>
        </p:nvGrpSpPr>
        <p:grpSpPr bwMode="auto">
          <a:xfrm>
            <a:off x="10203274" y="4258081"/>
            <a:ext cx="2305048" cy="3224215"/>
            <a:chOff x="4249" y="1776"/>
            <a:chExt cx="1452" cy="2031"/>
          </a:xfrm>
        </p:grpSpPr>
        <p:pic>
          <p:nvPicPr>
            <p:cNvPr id="16" name="Picture 11" descr="SF520 transmitter">
              <a:extLst>
                <a:ext uri="{FF2B5EF4-FFF2-40B4-BE49-F238E27FC236}">
                  <a16:creationId xmlns:a16="http://schemas.microsoft.com/office/drawing/2014/main" id="{0BD58E63-868D-0606-764F-1A4131D2B1D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4" y="1776"/>
              <a:ext cx="1147"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0">
              <a:extLst>
                <a:ext uri="{FF2B5EF4-FFF2-40B4-BE49-F238E27FC236}">
                  <a16:creationId xmlns:a16="http://schemas.microsoft.com/office/drawing/2014/main" id="{495E40C7-E2AD-7B15-3DBB-A33F99BDD2C1}"/>
                </a:ext>
              </a:extLst>
            </p:cNvPr>
            <p:cNvSpPr txBox="1">
              <a:spLocks noChangeArrowheads="1"/>
            </p:cNvSpPr>
            <p:nvPr/>
          </p:nvSpPr>
          <p:spPr bwMode="auto">
            <a:xfrm>
              <a:off x="4249" y="3342"/>
              <a:ext cx="145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SF520UL </a:t>
              </a:r>
            </a:p>
            <a:p>
              <a:pPr algn="ctr" eaLnBrk="1" hangingPunct="1">
                <a:spcBef>
                  <a:spcPct val="0"/>
                </a:spcBef>
                <a:buSzTx/>
              </a:pPr>
              <a:r>
                <a:rPr lang="en-US" altLang="en-US" sz="1400" b="1" dirty="0">
                  <a:latin typeface="Bliss 2 Bold" panose="02000506030000020004" pitchFamily="2" charset="0"/>
                </a:rPr>
                <a:t>Door/Window </a:t>
              </a:r>
            </a:p>
            <a:p>
              <a:pPr algn="ctr" eaLnBrk="1" hangingPunct="1">
                <a:spcBef>
                  <a:spcPct val="0"/>
                </a:spcBef>
                <a:buSzTx/>
              </a:pPr>
              <a:r>
                <a:rPr lang="en-US" altLang="en-US" sz="1400" b="1" dirty="0">
                  <a:latin typeface="Bliss 2 Bold" panose="02000506030000020004" pitchFamily="2" charset="0"/>
                </a:rPr>
                <a:t>Egress Transmitter</a:t>
              </a:r>
            </a:p>
          </p:txBody>
        </p:sp>
      </p:grpSp>
      <p:grpSp>
        <p:nvGrpSpPr>
          <p:cNvPr id="24" name="Group 23">
            <a:extLst>
              <a:ext uri="{FF2B5EF4-FFF2-40B4-BE49-F238E27FC236}">
                <a16:creationId xmlns:a16="http://schemas.microsoft.com/office/drawing/2014/main" id="{610628E8-9915-4CE5-3A98-248D914587AF}"/>
              </a:ext>
            </a:extLst>
          </p:cNvPr>
          <p:cNvGrpSpPr/>
          <p:nvPr/>
        </p:nvGrpSpPr>
        <p:grpSpPr>
          <a:xfrm>
            <a:off x="6591637" y="1686058"/>
            <a:ext cx="4573506" cy="3008332"/>
            <a:chOff x="7315200" y="1706632"/>
            <a:chExt cx="4573506" cy="3008332"/>
          </a:xfrm>
        </p:grpSpPr>
        <p:pic>
          <p:nvPicPr>
            <p:cNvPr id="2" name="Picture 1">
              <a:extLst>
                <a:ext uri="{FF2B5EF4-FFF2-40B4-BE49-F238E27FC236}">
                  <a16:creationId xmlns:a16="http://schemas.microsoft.com/office/drawing/2014/main" id="{6616778B-FF5B-4A9F-3ACB-2D14E8C99C5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5200" y="1706632"/>
              <a:ext cx="4573506" cy="2133720"/>
            </a:xfrm>
            <a:prstGeom prst="rect">
              <a:avLst/>
            </a:prstGeom>
          </p:spPr>
        </p:pic>
        <p:sp>
          <p:nvSpPr>
            <p:cNvPr id="18" name="TextBox 24">
              <a:extLst>
                <a:ext uri="{FF2B5EF4-FFF2-40B4-BE49-F238E27FC236}">
                  <a16:creationId xmlns:a16="http://schemas.microsoft.com/office/drawing/2014/main" id="{1123D260-3D09-501E-4C75-0DA8D2E96240}"/>
                </a:ext>
              </a:extLst>
            </p:cNvPr>
            <p:cNvSpPr txBox="1">
              <a:spLocks noChangeArrowheads="1"/>
            </p:cNvSpPr>
            <p:nvPr/>
          </p:nvSpPr>
          <p:spPr bwMode="auto">
            <a:xfrm>
              <a:off x="8699152" y="3760857"/>
              <a:ext cx="23049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SF523UL Room Station w/ optional pull cord and waterproof gasket</a:t>
              </a:r>
            </a:p>
            <a:p>
              <a:pPr algn="ctr" eaLnBrk="1" hangingPunct="1">
                <a:spcBef>
                  <a:spcPct val="0"/>
                </a:spcBef>
                <a:buSzTx/>
              </a:pPr>
              <a:endParaRPr lang="en-US" altLang="en-US" sz="1400" b="1" dirty="0"/>
            </a:p>
          </p:txBody>
        </p:sp>
      </p:grpSp>
      <p:grpSp>
        <p:nvGrpSpPr>
          <p:cNvPr id="23" name="Group 22">
            <a:extLst>
              <a:ext uri="{FF2B5EF4-FFF2-40B4-BE49-F238E27FC236}">
                <a16:creationId xmlns:a16="http://schemas.microsoft.com/office/drawing/2014/main" id="{CEF4501E-2EDB-6031-54C1-EA5BA8CBE6DB}"/>
              </a:ext>
            </a:extLst>
          </p:cNvPr>
          <p:cNvGrpSpPr/>
          <p:nvPr/>
        </p:nvGrpSpPr>
        <p:grpSpPr>
          <a:xfrm>
            <a:off x="3719405" y="1752143"/>
            <a:ext cx="2032607" cy="2654495"/>
            <a:chOff x="3367743" y="2096070"/>
            <a:chExt cx="2032607" cy="2654495"/>
          </a:xfrm>
        </p:grpSpPr>
        <p:pic>
          <p:nvPicPr>
            <p:cNvPr id="3" name="Picture 2">
              <a:extLst>
                <a:ext uri="{FF2B5EF4-FFF2-40B4-BE49-F238E27FC236}">
                  <a16:creationId xmlns:a16="http://schemas.microsoft.com/office/drawing/2014/main" id="{9F994F3F-EA7A-FA61-4FED-178D48165E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7743" y="2096070"/>
              <a:ext cx="2032607" cy="2209623"/>
            </a:xfrm>
            <a:prstGeom prst="rect">
              <a:avLst/>
            </a:prstGeom>
          </p:spPr>
        </p:pic>
        <p:sp>
          <p:nvSpPr>
            <p:cNvPr id="19" name="TextBox 24">
              <a:extLst>
                <a:ext uri="{FF2B5EF4-FFF2-40B4-BE49-F238E27FC236}">
                  <a16:creationId xmlns:a16="http://schemas.microsoft.com/office/drawing/2014/main" id="{3953AEBF-0249-4873-5F7C-3772C89FDBF3}"/>
                </a:ext>
              </a:extLst>
            </p:cNvPr>
            <p:cNvSpPr txBox="1">
              <a:spLocks noChangeArrowheads="1"/>
            </p:cNvSpPr>
            <p:nvPr/>
          </p:nvSpPr>
          <p:spPr bwMode="auto">
            <a:xfrm>
              <a:off x="3680692" y="4227345"/>
              <a:ext cx="1439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SF521UL </a:t>
              </a:r>
              <a:br>
                <a:rPr lang="en-US" altLang="en-US" sz="1400" b="1" dirty="0">
                  <a:latin typeface="Bliss 2 Bold" panose="02000506030000020004" pitchFamily="2" charset="0"/>
                </a:rPr>
              </a:br>
              <a:r>
                <a:rPr lang="en-US" altLang="en-US" sz="1400" b="1" dirty="0">
                  <a:latin typeface="Bliss 2 Bold" panose="02000506030000020004" pitchFamily="2" charset="0"/>
                </a:rPr>
                <a:t>Room Station </a:t>
              </a:r>
            </a:p>
          </p:txBody>
        </p:sp>
      </p:grpSp>
      <p:grpSp>
        <p:nvGrpSpPr>
          <p:cNvPr id="22" name="Group 21">
            <a:extLst>
              <a:ext uri="{FF2B5EF4-FFF2-40B4-BE49-F238E27FC236}">
                <a16:creationId xmlns:a16="http://schemas.microsoft.com/office/drawing/2014/main" id="{2449CD3E-1B31-B81C-FD54-E4670F234DC0}"/>
              </a:ext>
            </a:extLst>
          </p:cNvPr>
          <p:cNvGrpSpPr/>
          <p:nvPr/>
        </p:nvGrpSpPr>
        <p:grpSpPr>
          <a:xfrm>
            <a:off x="4596251" y="4781093"/>
            <a:ext cx="2311530" cy="2535110"/>
            <a:chOff x="4565248" y="4961900"/>
            <a:chExt cx="2311530" cy="2535110"/>
          </a:xfrm>
        </p:grpSpPr>
        <p:sp>
          <p:nvSpPr>
            <p:cNvPr id="11" name="Text Box 30">
              <a:extLst>
                <a:ext uri="{FF2B5EF4-FFF2-40B4-BE49-F238E27FC236}">
                  <a16:creationId xmlns:a16="http://schemas.microsoft.com/office/drawing/2014/main" id="{4D589C7A-2B3E-9528-0320-A7F90D0B2CF7}"/>
                </a:ext>
              </a:extLst>
            </p:cNvPr>
            <p:cNvSpPr txBox="1">
              <a:spLocks noChangeArrowheads="1"/>
            </p:cNvSpPr>
            <p:nvPr/>
          </p:nvSpPr>
          <p:spPr bwMode="auto">
            <a:xfrm>
              <a:off x="4565248" y="6973790"/>
              <a:ext cx="2311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SF515UL </a:t>
              </a:r>
            </a:p>
            <a:p>
              <a:pPr algn="ctr" eaLnBrk="1" hangingPunct="1">
                <a:spcBef>
                  <a:spcPct val="0"/>
                </a:spcBef>
                <a:buSzTx/>
              </a:pPr>
              <a:r>
                <a:rPr lang="en-US" altLang="en-US" sz="1400" b="1" dirty="0">
                  <a:latin typeface="Bliss 2 Bold" panose="02000506030000020004" pitchFamily="2" charset="0"/>
                </a:rPr>
                <a:t>Wireless PIR Activity Sensor</a:t>
              </a:r>
            </a:p>
          </p:txBody>
        </p:sp>
        <p:pic>
          <p:nvPicPr>
            <p:cNvPr id="21" name="Picture 20">
              <a:extLst>
                <a:ext uri="{FF2B5EF4-FFF2-40B4-BE49-F238E27FC236}">
                  <a16:creationId xmlns:a16="http://schemas.microsoft.com/office/drawing/2014/main" id="{07AA31D9-2B75-E283-9CA2-355BA134EAA7}"/>
                </a:ext>
              </a:extLst>
            </p:cNvPr>
            <p:cNvPicPr>
              <a:picLocks noChangeAspect="1"/>
            </p:cNvPicPr>
            <p:nvPr/>
          </p:nvPicPr>
          <p:blipFill>
            <a:blip r:embed="rId11"/>
            <a:stretch>
              <a:fillRect/>
            </a:stretch>
          </p:blipFill>
          <p:spPr>
            <a:xfrm>
              <a:off x="5251799" y="4961900"/>
              <a:ext cx="956914" cy="1940657"/>
            </a:xfrm>
            <a:prstGeom prst="rect">
              <a:avLst/>
            </a:prstGeom>
          </p:spPr>
        </p:pic>
      </p:grpSp>
      <p:pic>
        <p:nvPicPr>
          <p:cNvPr id="20" name="Picture 19">
            <a:extLst>
              <a:ext uri="{FF2B5EF4-FFF2-40B4-BE49-F238E27FC236}">
                <a16:creationId xmlns:a16="http://schemas.microsoft.com/office/drawing/2014/main" id="{4A5E5A17-8ED7-12D5-B85C-79E43C6E75E8}"/>
              </a:ext>
            </a:extLst>
          </p:cNvPr>
          <p:cNvPicPr>
            <a:picLocks noChangeAspect="1"/>
          </p:cNvPicPr>
          <p:nvPr/>
        </p:nvPicPr>
        <p:blipFill>
          <a:blip r:embed="rId12"/>
          <a:stretch>
            <a:fillRect/>
          </a:stretch>
        </p:blipFill>
        <p:spPr>
          <a:xfrm>
            <a:off x="1165026" y="5180359"/>
            <a:ext cx="1982826" cy="2010586"/>
          </a:xfrm>
          <a:prstGeom prst="rect">
            <a:avLst/>
          </a:prstGeom>
        </p:spPr>
      </p:pic>
      <p:sp>
        <p:nvSpPr>
          <p:cNvPr id="25" name="TextBox 21">
            <a:extLst>
              <a:ext uri="{FF2B5EF4-FFF2-40B4-BE49-F238E27FC236}">
                <a16:creationId xmlns:a16="http://schemas.microsoft.com/office/drawing/2014/main" id="{67D48763-8BBB-F63B-F327-5A0A9D0CEBF7}"/>
              </a:ext>
            </a:extLst>
          </p:cNvPr>
          <p:cNvSpPr txBox="1">
            <a:spLocks noChangeArrowheads="1"/>
          </p:cNvSpPr>
          <p:nvPr/>
        </p:nvSpPr>
        <p:spPr bwMode="auto">
          <a:xfrm>
            <a:off x="841514" y="7190945"/>
            <a:ext cx="25611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SF506ES Wireless Smoke Detector </a:t>
            </a:r>
          </a:p>
          <a:p>
            <a:pPr algn="ctr" eaLnBrk="1" hangingPunct="1">
              <a:spcBef>
                <a:spcPct val="0"/>
              </a:spcBef>
              <a:buSzTx/>
            </a:pPr>
            <a:r>
              <a:rPr lang="en-US" sz="1100" dirty="0">
                <a:effectLst/>
                <a:latin typeface="Bliss 2 Bold" panose="02000506030000020004"/>
                <a:ea typeface="Calibri" panose="020F0502020204030204" pitchFamily="34" charset="0"/>
                <a:cs typeface="Times New Roman" panose="02020603050405020304" pitchFamily="18" charset="0"/>
              </a:rPr>
              <a:t>(built to meet UL2560 specs)</a:t>
            </a:r>
            <a:endParaRPr lang="en-US" altLang="en-US" sz="1100" b="1" dirty="0">
              <a:latin typeface="Bliss 2 Bold" panose="020005060300000200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5CE3140A-8446-A5B1-6ACA-A22FD61DFAA8}"/>
              </a:ext>
            </a:extLst>
          </p:cNvPr>
          <p:cNvSpPr txBox="1">
            <a:spLocks noChangeArrowheads="1"/>
          </p:cNvSpPr>
          <p:nvPr/>
        </p:nvSpPr>
        <p:spPr bwMode="auto">
          <a:xfrm>
            <a:off x="690563" y="7540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Ancillary Annunciation Options</a:t>
            </a:r>
          </a:p>
        </p:txBody>
      </p:sp>
      <p:sp>
        <p:nvSpPr>
          <p:cNvPr id="6" name="TextBox 5">
            <a:extLst>
              <a:ext uri="{FF2B5EF4-FFF2-40B4-BE49-F238E27FC236}">
                <a16:creationId xmlns:a16="http://schemas.microsoft.com/office/drawing/2014/main" id="{BEA290B9-5EE2-B941-810F-52F2FEF297A0}"/>
              </a:ext>
            </a:extLst>
          </p:cNvPr>
          <p:cNvSpPr txBox="1"/>
          <p:nvPr/>
        </p:nvSpPr>
        <p:spPr>
          <a:xfrm>
            <a:off x="690563" y="1830388"/>
            <a:ext cx="5389562" cy="3817712"/>
          </a:xfrm>
          <a:prstGeom prst="rect">
            <a:avLst/>
          </a:prstGeom>
          <a:noFill/>
        </p:spPr>
        <p:txBody>
          <a:bodyPr>
            <a:spAutoFit/>
          </a:bodyPr>
          <a:lstStyle/>
          <a:p>
            <a:pPr defTabSz="1306090" eaLnBrk="1" fontAlgn="auto" hangingPunct="1">
              <a:spcBef>
                <a:spcPts val="800"/>
              </a:spcBef>
              <a:spcAft>
                <a:spcPts val="0"/>
              </a:spcAft>
              <a:defRPr/>
            </a:pPr>
            <a:r>
              <a:rPr lang="en-US" sz="2571" dirty="0">
                <a:latin typeface="Bliss 2" panose="02000506030000020004" pitchFamily="2" charset="0"/>
              </a:rPr>
              <a:t>Options include:</a:t>
            </a:r>
          </a:p>
          <a:p>
            <a:pPr marL="285750" indent="-285750" defTabSz="1306090" eaLnBrk="1" fontAlgn="auto" hangingPunct="1">
              <a:spcBef>
                <a:spcPts val="800"/>
              </a:spcBef>
              <a:spcAft>
                <a:spcPts val="0"/>
              </a:spcAft>
              <a:buFont typeface="Arial" pitchFamily="34" charset="0"/>
              <a:buChar char="•"/>
              <a:defRPr/>
            </a:pPr>
            <a:r>
              <a:rPr lang="en-US" sz="2400" dirty="0">
                <a:latin typeface="Bliss 2" panose="02000506030000020004" pitchFamily="2" charset="0"/>
              </a:rPr>
              <a:t>NC403TS</a:t>
            </a:r>
          </a:p>
          <a:p>
            <a:pPr marL="285750" indent="-285750" defTabSz="1306090" eaLnBrk="1" fontAlgn="auto" hangingPunct="1">
              <a:spcBef>
                <a:spcPts val="800"/>
              </a:spcBef>
              <a:spcAft>
                <a:spcPts val="0"/>
              </a:spcAft>
              <a:buFont typeface="Arial" pitchFamily="34" charset="0"/>
              <a:buChar char="•"/>
              <a:defRPr/>
            </a:pPr>
            <a:r>
              <a:rPr lang="en-US" sz="2400" dirty="0">
                <a:latin typeface="Bliss 2" panose="02000506030000020004" pitchFamily="2" charset="0"/>
              </a:rPr>
              <a:t>Remote Event Monitor</a:t>
            </a:r>
          </a:p>
          <a:p>
            <a:pPr marL="285750" indent="-285750" defTabSz="1306090" eaLnBrk="1" fontAlgn="auto" hangingPunct="1">
              <a:spcBef>
                <a:spcPts val="800"/>
              </a:spcBef>
              <a:spcAft>
                <a:spcPts val="0"/>
              </a:spcAft>
              <a:buFont typeface="Arial" pitchFamily="34" charset="0"/>
              <a:buChar char="•"/>
              <a:defRPr/>
            </a:pPr>
            <a:r>
              <a:rPr lang="en-US" sz="2400" dirty="0">
                <a:latin typeface="Bliss 2" panose="02000506030000020004" pitchFamily="2" charset="0"/>
              </a:rPr>
              <a:t>Apple TV</a:t>
            </a:r>
          </a:p>
          <a:p>
            <a:pPr marL="285750" indent="-285750" defTabSz="1306090" eaLnBrk="1" fontAlgn="auto" hangingPunct="1">
              <a:spcBef>
                <a:spcPts val="800"/>
              </a:spcBef>
              <a:spcAft>
                <a:spcPts val="0"/>
              </a:spcAft>
              <a:buFont typeface="Arial" pitchFamily="34" charset="0"/>
              <a:buChar char="•"/>
              <a:defRPr/>
            </a:pPr>
            <a:r>
              <a:rPr lang="en-US" sz="2400" dirty="0">
                <a:latin typeface="Bliss 2" panose="02000506030000020004" pitchFamily="2" charset="0"/>
              </a:rPr>
              <a:t>Mobile Apps</a:t>
            </a:r>
          </a:p>
          <a:p>
            <a:pPr marL="995363" lvl="1" indent="-342900" defTabSz="1306090" eaLnBrk="1" fontAlgn="auto" hangingPunct="1">
              <a:spcBef>
                <a:spcPts val="800"/>
              </a:spcBef>
              <a:spcAft>
                <a:spcPts val="0"/>
              </a:spcAft>
              <a:buFont typeface="Courier New" panose="02070309020205020404" pitchFamily="49" charset="0"/>
              <a:buChar char="o"/>
              <a:defRPr/>
            </a:pPr>
            <a:r>
              <a:rPr lang="en-US" sz="2000" dirty="0">
                <a:latin typeface="Bliss 2" panose="02000506030000020004" pitchFamily="2" charset="0"/>
              </a:rPr>
              <a:t>Android and iOS</a:t>
            </a:r>
          </a:p>
          <a:p>
            <a:pPr marL="285750" indent="-285750" defTabSz="1306090" eaLnBrk="1" fontAlgn="auto" hangingPunct="1">
              <a:spcBef>
                <a:spcPts val="800"/>
              </a:spcBef>
              <a:spcAft>
                <a:spcPts val="0"/>
              </a:spcAft>
              <a:buFont typeface="Arial" pitchFamily="34" charset="0"/>
              <a:buChar char="•"/>
              <a:defRPr/>
            </a:pPr>
            <a:r>
              <a:rPr lang="en-US" sz="2400" dirty="0">
                <a:latin typeface="Bliss 2" panose="02000506030000020004" pitchFamily="2" charset="0"/>
              </a:rPr>
              <a:t>Radio Pocket Paging</a:t>
            </a:r>
          </a:p>
          <a:p>
            <a:pPr marL="285750" indent="-285750" defTabSz="1306090" eaLnBrk="1" fontAlgn="auto" hangingPunct="1">
              <a:spcBef>
                <a:spcPts val="800"/>
              </a:spcBef>
              <a:spcAft>
                <a:spcPts val="0"/>
              </a:spcAft>
              <a:buFont typeface="Arial" pitchFamily="34" charset="0"/>
              <a:buChar char="•"/>
              <a:defRPr/>
            </a:pPr>
            <a:endParaRPr lang="en-US" sz="2571" dirty="0">
              <a:latin typeface="+mn-lt"/>
            </a:endParaRPr>
          </a:p>
        </p:txBody>
      </p:sp>
      <p:pic>
        <p:nvPicPr>
          <p:cNvPr id="2" name="Picture 1">
            <a:extLst>
              <a:ext uri="{FF2B5EF4-FFF2-40B4-BE49-F238E27FC236}">
                <a16:creationId xmlns:a16="http://schemas.microsoft.com/office/drawing/2014/main" id="{821D35CC-B68C-6E5D-681D-2C17732B90B8}"/>
              </a:ext>
            </a:extLst>
          </p:cNvPr>
          <p:cNvPicPr>
            <a:picLocks noChangeAspect="1"/>
          </p:cNvPicPr>
          <p:nvPr/>
        </p:nvPicPr>
        <p:blipFill rotWithShape="1">
          <a:blip r:embed="rId3">
            <a:clrChange>
              <a:clrFrom>
                <a:srgbClr val="FFFFFF"/>
              </a:clrFrom>
              <a:clrTo>
                <a:srgbClr val="FFFFFF">
                  <a:alpha val="0"/>
                </a:srgbClr>
              </a:clrTo>
            </a:clrChange>
          </a:blip>
          <a:srcRect b="18626"/>
          <a:stretch/>
        </p:blipFill>
        <p:spPr>
          <a:xfrm>
            <a:off x="9380077" y="1289732"/>
            <a:ext cx="3685302" cy="2449512"/>
          </a:xfrm>
          <a:prstGeom prst="rect">
            <a:avLst/>
          </a:prstGeom>
        </p:spPr>
      </p:pic>
      <p:pic>
        <p:nvPicPr>
          <p:cNvPr id="3" name="Picture 2">
            <a:extLst>
              <a:ext uri="{FF2B5EF4-FFF2-40B4-BE49-F238E27FC236}">
                <a16:creationId xmlns:a16="http://schemas.microsoft.com/office/drawing/2014/main" id="{8706CCF9-96CE-0B11-02BF-90311230294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9685" y="2575287"/>
            <a:ext cx="2064876" cy="1497300"/>
          </a:xfrm>
          <a:prstGeom prst="rect">
            <a:avLst/>
          </a:prstGeom>
        </p:spPr>
      </p:pic>
      <p:pic>
        <p:nvPicPr>
          <p:cNvPr id="4" name="Picture 9">
            <a:extLst>
              <a:ext uri="{FF2B5EF4-FFF2-40B4-BE49-F238E27FC236}">
                <a16:creationId xmlns:a16="http://schemas.microsoft.com/office/drawing/2014/main" id="{0B47A007-A6A0-C54E-6B9B-91955000EE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4818" y="4550578"/>
            <a:ext cx="1620328" cy="329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937BD6D9-686E-DF2D-AB8B-18E652443F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9840" y="4411663"/>
            <a:ext cx="17399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604838" y="6937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Pre-Bid Site Survey Kit</a:t>
            </a:r>
          </a:p>
        </p:txBody>
      </p:sp>
      <p:sp>
        <p:nvSpPr>
          <p:cNvPr id="32771" name="TextBox 3">
            <a:extLst>
              <a:ext uri="{FF2B5EF4-FFF2-40B4-BE49-F238E27FC236}">
                <a16:creationId xmlns:a16="http://schemas.microsoft.com/office/drawing/2014/main" id="{41271958-55E4-7B63-68F3-6E97F1D1CEAE}"/>
              </a:ext>
            </a:extLst>
          </p:cNvPr>
          <p:cNvSpPr txBox="1">
            <a:spLocks noChangeArrowheads="1"/>
          </p:cNvSpPr>
          <p:nvPr/>
        </p:nvSpPr>
        <p:spPr bwMode="auto">
          <a:xfrm>
            <a:off x="604836" y="1689100"/>
            <a:ext cx="134540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marL="0" indent="0"/>
            <a:r>
              <a:rPr lang="en-US" altLang="en-US" sz="2400" dirty="0">
                <a:latin typeface="Bliss 2" panose="02000506030000020004" pitchFamily="2" charset="0"/>
              </a:rPr>
              <a:t>Before beginning installation of the Tek-CARE</a:t>
            </a:r>
            <a:r>
              <a:rPr lang="en-US" altLang="en-US" sz="2400" baseline="30000" dirty="0">
                <a:latin typeface="Bliss 2" panose="02000506030000020004" pitchFamily="2" charset="0"/>
              </a:rPr>
              <a:t>®</a:t>
            </a:r>
            <a:r>
              <a:rPr lang="en-US" altLang="en-US" sz="2400" dirty="0">
                <a:latin typeface="Bliss 2" panose="02000506030000020004" pitchFamily="2" charset="0"/>
              </a:rPr>
              <a:t>500 Wireless Emergency Call System ensure that a site survey has been done by a qualified TekTone representative using the appropriate site survey kit. This is a necessary step to correctly determine what equipment is necessary and where it should be located. </a:t>
            </a:r>
          </a:p>
        </p:txBody>
      </p:sp>
      <p:grpSp>
        <p:nvGrpSpPr>
          <p:cNvPr id="4" name="Group 3">
            <a:extLst>
              <a:ext uri="{FF2B5EF4-FFF2-40B4-BE49-F238E27FC236}">
                <a16:creationId xmlns:a16="http://schemas.microsoft.com/office/drawing/2014/main" id="{C409FDF9-4C11-37D7-54BD-B84C1E118FB2}"/>
              </a:ext>
            </a:extLst>
          </p:cNvPr>
          <p:cNvGrpSpPr/>
          <p:nvPr/>
        </p:nvGrpSpPr>
        <p:grpSpPr>
          <a:xfrm>
            <a:off x="4876519" y="3345289"/>
            <a:ext cx="4209764" cy="3989765"/>
            <a:chOff x="4290732" y="3345289"/>
            <a:chExt cx="4209764" cy="3989765"/>
          </a:xfrm>
        </p:grpSpPr>
        <p:pic>
          <p:nvPicPr>
            <p:cNvPr id="2" name="Picture 5">
              <a:extLst>
                <a:ext uri="{FF2B5EF4-FFF2-40B4-BE49-F238E27FC236}">
                  <a16:creationId xmlns:a16="http://schemas.microsoft.com/office/drawing/2014/main" id="{D2611488-A425-9E52-FEEA-C0EC12D7CA5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732" y="3345289"/>
              <a:ext cx="3240647" cy="398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TextBox 5">
              <a:extLst>
                <a:ext uri="{FF2B5EF4-FFF2-40B4-BE49-F238E27FC236}">
                  <a16:creationId xmlns:a16="http://schemas.microsoft.com/office/drawing/2014/main" id="{0D9E88C7-8413-9101-17F1-3357B5584A44}"/>
                </a:ext>
              </a:extLst>
            </p:cNvPr>
            <p:cNvSpPr txBox="1">
              <a:spLocks noChangeArrowheads="1"/>
            </p:cNvSpPr>
            <p:nvPr/>
          </p:nvSpPr>
          <p:spPr bwMode="auto">
            <a:xfrm>
              <a:off x="7101908" y="5078561"/>
              <a:ext cx="1398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4"/>
                </a:buBlip>
                <a:defRPr sz="1600">
                  <a:solidFill>
                    <a:schemeClr val="tx1"/>
                  </a:solidFill>
                  <a:latin typeface="Arial" panose="020B0604020202020204" pitchFamily="34" charset="0"/>
                </a:defRPr>
              </a:lvl2pPr>
              <a:lvl3pPr marL="1143000" indent="-228600">
                <a:spcBef>
                  <a:spcPct val="50000"/>
                </a:spcBef>
                <a:buSzPct val="80000"/>
                <a:buBlip>
                  <a:blip r:embed="rId5"/>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400" b="1" dirty="0">
                  <a:latin typeface="Bliss 2 Bold" panose="02000506030000020004" pitchFamily="2" charset="0"/>
                </a:rPr>
                <a:t>NC500ESSK </a:t>
              </a:r>
            </a:p>
            <a:p>
              <a:pPr algn="ctr" eaLnBrk="1" hangingPunct="1">
                <a:spcBef>
                  <a:spcPct val="0"/>
                </a:spcBef>
                <a:buSzTx/>
              </a:pPr>
              <a:r>
                <a:rPr lang="en-US" altLang="en-US" sz="1400" b="1" dirty="0">
                  <a:latin typeface="Bliss 2 Bold" panose="02000506030000020004" pitchFamily="2" charset="0"/>
                </a:rPr>
                <a:t>Site Survey Kit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604838" y="6937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Enhanced Location</a:t>
            </a:r>
          </a:p>
        </p:txBody>
      </p:sp>
      <p:sp>
        <p:nvSpPr>
          <p:cNvPr id="32771" name="TextBox 3">
            <a:extLst>
              <a:ext uri="{FF2B5EF4-FFF2-40B4-BE49-F238E27FC236}">
                <a16:creationId xmlns:a16="http://schemas.microsoft.com/office/drawing/2014/main" id="{41271958-55E4-7B63-68F3-6E97F1D1CEAE}"/>
              </a:ext>
            </a:extLst>
          </p:cNvPr>
          <p:cNvSpPr txBox="1">
            <a:spLocks noChangeArrowheads="1"/>
          </p:cNvSpPr>
          <p:nvPr/>
        </p:nvSpPr>
        <p:spPr bwMode="auto">
          <a:xfrm>
            <a:off x="604836" y="1689100"/>
            <a:ext cx="134540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r>
              <a:rPr lang="en-US" sz="2400" dirty="0">
                <a:solidFill>
                  <a:srgbClr val="221E1F"/>
                </a:solidFill>
                <a:effectLst/>
                <a:latin typeface="Bliss 2 Light" panose="02000506030000020004" pitchFamily="2" charset="0"/>
              </a:rPr>
              <a:t>The Tek-CARE500 System also has enhanced location capabilities. Enhanced Location communicates with RF signals through the transmitters, network coordinators, and repeaters to provide a more detailed scope to determine where a mobile transmitter has placed an emergency call within a facility.</a:t>
            </a:r>
          </a:p>
        </p:txBody>
      </p:sp>
      <p:pic>
        <p:nvPicPr>
          <p:cNvPr id="5" name="Picture 4">
            <a:extLst>
              <a:ext uri="{FF2B5EF4-FFF2-40B4-BE49-F238E27FC236}">
                <a16:creationId xmlns:a16="http://schemas.microsoft.com/office/drawing/2014/main" id="{AEC1E722-717E-D992-65BD-F53FD6271C2E}"/>
              </a:ext>
            </a:extLst>
          </p:cNvPr>
          <p:cNvPicPr>
            <a:picLocks noChangeAspect="1"/>
          </p:cNvPicPr>
          <p:nvPr/>
        </p:nvPicPr>
        <p:blipFill rotWithShape="1">
          <a:blip r:embed="rId3"/>
          <a:srcRect b="7817"/>
          <a:stretch/>
        </p:blipFill>
        <p:spPr>
          <a:xfrm>
            <a:off x="725000" y="2954028"/>
            <a:ext cx="5548312" cy="4749272"/>
          </a:xfrm>
          <a:prstGeom prst="rect">
            <a:avLst/>
          </a:prstGeom>
        </p:spPr>
      </p:pic>
      <p:sp>
        <p:nvSpPr>
          <p:cNvPr id="7" name="TextBox 6">
            <a:extLst>
              <a:ext uri="{FF2B5EF4-FFF2-40B4-BE49-F238E27FC236}">
                <a16:creationId xmlns:a16="http://schemas.microsoft.com/office/drawing/2014/main" id="{9EAFAEBE-B76F-E57D-33F5-8661C4617B78}"/>
              </a:ext>
            </a:extLst>
          </p:cNvPr>
          <p:cNvSpPr txBox="1"/>
          <p:nvPr/>
        </p:nvSpPr>
        <p:spPr>
          <a:xfrm>
            <a:off x="6590200" y="5542582"/>
            <a:ext cx="7315200" cy="1631216"/>
          </a:xfrm>
          <a:prstGeom prst="rect">
            <a:avLst/>
          </a:prstGeom>
          <a:noFill/>
        </p:spPr>
        <p:txBody>
          <a:bodyPr wrap="square">
            <a:spAutoFit/>
          </a:bodyPr>
          <a:lstStyle/>
          <a:p>
            <a:r>
              <a:rPr lang="en-US" sz="2000" dirty="0">
                <a:solidFill>
                  <a:srgbClr val="221E1F"/>
                </a:solidFill>
                <a:effectLst/>
                <a:latin typeface="Bliss 2" panose="02000506030000020004" pitchFamily="2" charset="0"/>
              </a:rPr>
              <a:t>NOTE: The approximate location is within a 40’ radius in all directions. Enhanced Location is currently applicable for single- and </a:t>
            </a:r>
            <a:r>
              <a:rPr lang="en-US" sz="2000" dirty="0" err="1">
                <a:solidFill>
                  <a:srgbClr val="221E1F"/>
                </a:solidFill>
                <a:effectLst/>
                <a:latin typeface="Bliss 2" panose="02000506030000020004" pitchFamily="2" charset="0"/>
              </a:rPr>
              <a:t>multifloor</a:t>
            </a:r>
            <a:r>
              <a:rPr lang="en-US" sz="2000" dirty="0">
                <a:solidFill>
                  <a:srgbClr val="221E1F"/>
                </a:solidFill>
                <a:effectLst/>
                <a:latin typeface="Bliss 2" panose="02000506030000020004" pitchFamily="2" charset="0"/>
              </a:rPr>
              <a:t> facilities as a convenience feature, not a UL Listed feature of the system. The facility must have at least three repeaters within the area that will be using enhanced location.</a:t>
            </a:r>
          </a:p>
        </p:txBody>
      </p:sp>
    </p:spTree>
    <p:extLst>
      <p:ext uri="{BB962C8B-B14F-4D97-AF65-F5344CB8AC3E}">
        <p14:creationId xmlns:p14="http://schemas.microsoft.com/office/powerpoint/2010/main" val="166185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3619120F-3FFA-DD11-47F8-AE3669D56B4B}"/>
              </a:ext>
            </a:extLst>
          </p:cNvPr>
          <p:cNvSpPr txBox="1">
            <a:spLocks noChangeArrowheads="1"/>
          </p:cNvSpPr>
          <p:nvPr/>
        </p:nvSpPr>
        <p:spPr bwMode="auto">
          <a:xfrm>
            <a:off x="604838" y="6937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Reporting</a:t>
            </a:r>
          </a:p>
        </p:txBody>
      </p:sp>
      <p:sp>
        <p:nvSpPr>
          <p:cNvPr id="2" name="TextBox 3">
            <a:extLst>
              <a:ext uri="{FF2B5EF4-FFF2-40B4-BE49-F238E27FC236}">
                <a16:creationId xmlns:a16="http://schemas.microsoft.com/office/drawing/2014/main" id="{1E6AC1F7-8757-D450-7E9B-79F38CE47FB9}"/>
              </a:ext>
            </a:extLst>
          </p:cNvPr>
          <p:cNvSpPr txBox="1">
            <a:spLocks noChangeArrowheads="1"/>
          </p:cNvSpPr>
          <p:nvPr/>
        </p:nvSpPr>
        <p:spPr bwMode="auto">
          <a:xfrm>
            <a:off x="604836" y="1689100"/>
            <a:ext cx="13854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r>
              <a:rPr lang="en-US" altLang="en-US" sz="2400" dirty="0">
                <a:latin typeface="Bliss 2" panose="02000506030000020004" pitchFamily="2" charset="0"/>
              </a:rPr>
              <a:t>The Tek-CARE500 Reporting System produces custom reports about events that have occurred on the system. These reports provide valuable information to evaluate and optimize staff efficiency. </a:t>
            </a:r>
          </a:p>
          <a:p>
            <a:pPr marL="0" indent="0"/>
            <a:endParaRPr lang="en-US" altLang="en-US" sz="2400" dirty="0">
              <a:latin typeface="Bliss 2" panose="02000506030000020004" pitchFamily="2" charset="0"/>
            </a:endParaRPr>
          </a:p>
        </p:txBody>
      </p:sp>
      <p:pic>
        <p:nvPicPr>
          <p:cNvPr id="4" name="Picture 3">
            <a:extLst>
              <a:ext uri="{FF2B5EF4-FFF2-40B4-BE49-F238E27FC236}">
                <a16:creationId xmlns:a16="http://schemas.microsoft.com/office/drawing/2014/main" id="{62DA10D6-65EE-0A0A-FF94-4E85FD42E36B}"/>
              </a:ext>
            </a:extLst>
          </p:cNvPr>
          <p:cNvPicPr>
            <a:picLocks noChangeAspect="1"/>
          </p:cNvPicPr>
          <p:nvPr/>
        </p:nvPicPr>
        <p:blipFill rotWithShape="1">
          <a:blip r:embed="rId3"/>
          <a:srcRect b="1534"/>
          <a:stretch/>
        </p:blipFill>
        <p:spPr>
          <a:xfrm>
            <a:off x="1783394" y="2718415"/>
            <a:ext cx="3561977" cy="4976607"/>
          </a:xfrm>
          <a:prstGeom prst="rect">
            <a:avLst/>
          </a:prstGeom>
        </p:spPr>
      </p:pic>
      <p:pic>
        <p:nvPicPr>
          <p:cNvPr id="6" name="Picture 5">
            <a:extLst>
              <a:ext uri="{FF2B5EF4-FFF2-40B4-BE49-F238E27FC236}">
                <a16:creationId xmlns:a16="http://schemas.microsoft.com/office/drawing/2014/main" id="{9F0531FF-098C-FF89-30C3-12DF74CEC973}"/>
              </a:ext>
            </a:extLst>
          </p:cNvPr>
          <p:cNvPicPr>
            <a:picLocks noChangeAspect="1"/>
          </p:cNvPicPr>
          <p:nvPr/>
        </p:nvPicPr>
        <p:blipFill>
          <a:blip r:embed="rId4"/>
          <a:stretch>
            <a:fillRect/>
          </a:stretch>
        </p:blipFill>
        <p:spPr>
          <a:xfrm>
            <a:off x="5772151" y="2985319"/>
            <a:ext cx="7381876" cy="47097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9" name="TextBox 3">
            <a:extLst>
              <a:ext uri="{FF2B5EF4-FFF2-40B4-BE49-F238E27FC236}">
                <a16:creationId xmlns:a16="http://schemas.microsoft.com/office/drawing/2014/main" id="{6CBDDF4F-B2D9-1815-0FA0-CB6FEAE2A816}"/>
              </a:ext>
            </a:extLst>
          </p:cNvPr>
          <p:cNvSpPr txBox="1">
            <a:spLocks noChangeArrowheads="1"/>
          </p:cNvSpPr>
          <p:nvPr/>
        </p:nvSpPr>
        <p:spPr bwMode="auto">
          <a:xfrm>
            <a:off x="604837" y="1872645"/>
            <a:ext cx="135921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a:buSzTx/>
            </a:pPr>
            <a:r>
              <a:rPr lang="en-US" altLang="en-US" sz="2400" dirty="0">
                <a:latin typeface="Bliss 2" panose="02000506030000020004" pitchFamily="2" charset="0"/>
              </a:rPr>
              <a:t>Training videos are available at </a:t>
            </a:r>
            <a:r>
              <a:rPr lang="en-US" altLang="en-US" sz="2400" dirty="0">
                <a:latin typeface="Bliss 2" panose="02000506030000020004" pitchFamily="2" charset="0"/>
                <a:hlinkClick r:id="rId3"/>
              </a:rPr>
              <a:t>www.youtube.com/user/TekToneNurseCall</a:t>
            </a:r>
            <a:endParaRPr lang="en-US" altLang="en-US" sz="2400" dirty="0">
              <a:latin typeface="Bliss 2" panose="02000506030000020004" pitchFamily="2" charset="0"/>
            </a:endParaRPr>
          </a:p>
          <a:p>
            <a:pPr>
              <a:buSzTx/>
            </a:pPr>
            <a:endParaRPr lang="en-US" altLang="en-US" sz="2400" dirty="0">
              <a:latin typeface="Bliss 2" panose="02000506030000020004" pitchFamily="2" charset="0"/>
            </a:endParaRPr>
          </a:p>
          <a:p>
            <a:pPr>
              <a:buSzTx/>
            </a:pPr>
            <a:r>
              <a:rPr lang="en-US" altLang="en-US" sz="2400" dirty="0">
                <a:latin typeface="Bliss 2" panose="02000506030000020004" pitchFamily="2" charset="0"/>
              </a:rPr>
              <a:t>Support literature is available at </a:t>
            </a:r>
            <a:r>
              <a:rPr lang="en-US" altLang="en-US" sz="2400" dirty="0">
                <a:latin typeface="Bliss 2" panose="02000506030000020004" pitchFamily="2" charset="0"/>
                <a:hlinkClick r:id="rId4"/>
              </a:rPr>
              <a:t>https://www.tektone.com/products/nurse-call-systems/tek-care500/</a:t>
            </a:r>
            <a:r>
              <a:rPr lang="en-US" altLang="en-US" sz="2400" dirty="0">
                <a:latin typeface="Bliss 2" panose="02000506030000020004" pitchFamily="2" charset="0"/>
              </a:rPr>
              <a:t> </a:t>
            </a:r>
          </a:p>
        </p:txBody>
      </p:sp>
      <p:sp>
        <p:nvSpPr>
          <p:cNvPr id="3" name="TextBox 1">
            <a:extLst>
              <a:ext uri="{FF2B5EF4-FFF2-40B4-BE49-F238E27FC236}">
                <a16:creationId xmlns:a16="http://schemas.microsoft.com/office/drawing/2014/main" id="{85A25906-2472-F7E8-ABB7-C0DED22C4B9E}"/>
              </a:ext>
            </a:extLst>
          </p:cNvPr>
          <p:cNvSpPr txBox="1">
            <a:spLocks noChangeArrowheads="1"/>
          </p:cNvSpPr>
          <p:nvPr/>
        </p:nvSpPr>
        <p:spPr bwMode="auto">
          <a:xfrm>
            <a:off x="604838" y="6937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Resources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D9949833-F559-40CE-5944-0C30C5BD7425}"/>
              </a:ext>
            </a:extLst>
          </p:cNvPr>
          <p:cNvSpPr txBox="1">
            <a:spLocks noChangeArrowheads="1"/>
          </p:cNvSpPr>
          <p:nvPr/>
        </p:nvSpPr>
        <p:spPr bwMode="auto">
          <a:xfrm>
            <a:off x="1828800" y="4451350"/>
            <a:ext cx="1097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algn="ctr" eaLnBrk="1" hangingPunct="1"/>
            <a:r>
              <a:rPr lang="en-US" altLang="en-US" sz="2400" dirty="0">
                <a:latin typeface="Bliss 2 Light" panose="02000506030000020004" pitchFamily="2" charset="0"/>
                <a:cs typeface="Calibri" panose="020F0502020204030204" pitchFamily="34" charset="0"/>
              </a:rPr>
              <a:t>324 Industrial Park Road</a:t>
            </a:r>
          </a:p>
          <a:p>
            <a:pPr algn="ctr" eaLnBrk="1" hangingPunct="1"/>
            <a:r>
              <a:rPr lang="en-US" altLang="en-US" sz="2400" dirty="0">
                <a:latin typeface="Bliss 2 Light" panose="02000506030000020004" pitchFamily="2" charset="0"/>
                <a:cs typeface="Calibri" panose="020F0502020204030204" pitchFamily="34" charset="0"/>
              </a:rPr>
              <a:t>Franklin, NC 28734</a:t>
            </a:r>
          </a:p>
          <a:p>
            <a:pPr algn="ctr" eaLnBrk="1" hangingPunct="1"/>
            <a:endParaRPr lang="en-US" altLang="en-US" sz="2400" dirty="0">
              <a:latin typeface="Bliss 2 Light" panose="02000506030000020004" pitchFamily="2" charset="0"/>
              <a:cs typeface="Calibri" panose="020F0502020204030204" pitchFamily="34" charset="0"/>
            </a:endParaRPr>
          </a:p>
          <a:p>
            <a:pPr algn="ctr" eaLnBrk="1" hangingPunct="1"/>
            <a:r>
              <a:rPr lang="en-US" altLang="en-US" sz="2400" dirty="0">
                <a:latin typeface="Bliss 2 Light" panose="02000506030000020004" pitchFamily="2" charset="0"/>
                <a:cs typeface="Calibri" panose="020F0502020204030204" pitchFamily="34" charset="0"/>
              </a:rPr>
              <a:t>828.524.9967</a:t>
            </a:r>
          </a:p>
          <a:p>
            <a:pPr algn="ctr" eaLnBrk="1" hangingPunct="1"/>
            <a:endParaRPr lang="en-US" altLang="en-US" sz="2400" dirty="0">
              <a:latin typeface="Bliss 2 Light" panose="02000506030000020004" pitchFamily="2" charset="0"/>
              <a:cs typeface="Calibri" panose="020F0502020204030204" pitchFamily="34" charset="0"/>
            </a:endParaRPr>
          </a:p>
          <a:p>
            <a:pPr algn="ctr" eaLnBrk="1" hangingPunct="1"/>
            <a:r>
              <a:rPr lang="en-US" altLang="en-US" sz="2400" dirty="0">
                <a:latin typeface="Bliss 2 Light" panose="02000506030000020004" pitchFamily="2" charset="0"/>
                <a:cs typeface="Calibri" panose="020F0502020204030204" pitchFamily="34" charset="0"/>
              </a:rPr>
              <a:t>www.tektone.com</a:t>
            </a:r>
          </a:p>
        </p:txBody>
      </p:sp>
      <p:pic>
        <p:nvPicPr>
          <p:cNvPr id="37891" name="Picture 4">
            <a:extLst>
              <a:ext uri="{FF2B5EF4-FFF2-40B4-BE49-F238E27FC236}">
                <a16:creationId xmlns:a16="http://schemas.microsoft.com/office/drawing/2014/main" id="{039D6856-FF25-B341-CDD7-E5992C506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7853" y="1898650"/>
            <a:ext cx="63277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65C119B-2D1A-670F-771A-53EA80D83BCA}"/>
              </a:ext>
            </a:extLst>
          </p:cNvPr>
          <p:cNvSpPr txBox="1">
            <a:spLocks/>
          </p:cNvSpPr>
          <p:nvPr/>
        </p:nvSpPr>
        <p:spPr>
          <a:xfrm>
            <a:off x="603250" y="16065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sp>
        <p:nvSpPr>
          <p:cNvPr id="20483" name="TextBox 27">
            <a:extLst>
              <a:ext uri="{FF2B5EF4-FFF2-40B4-BE49-F238E27FC236}">
                <a16:creationId xmlns:a16="http://schemas.microsoft.com/office/drawing/2014/main" id="{59244D9D-0BC0-D651-D87F-FCC8F73B055A}"/>
              </a:ext>
            </a:extLst>
          </p:cNvPr>
          <p:cNvSpPr txBox="1">
            <a:spLocks noChangeArrowheads="1"/>
          </p:cNvSpPr>
          <p:nvPr/>
        </p:nvSpPr>
        <p:spPr bwMode="auto">
          <a:xfrm>
            <a:off x="603250" y="5002228"/>
            <a:ext cx="136763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lvl="1" algn="l">
              <a:buFont typeface="Arial" panose="020B0604020202020204" pitchFamily="34" charset="0"/>
              <a:buChar char="•"/>
              <a:defRPr/>
            </a:pPr>
            <a:r>
              <a:rPr lang="en-US" sz="2400" kern="0" dirty="0">
                <a:latin typeface="Bliss 2" panose="02000506030000020004" pitchFamily="2" charset="0"/>
              </a:rPr>
              <a:t>UL</a:t>
            </a:r>
            <a:r>
              <a:rPr lang="en-US" sz="2400" kern="0" baseline="30000" dirty="0">
                <a:latin typeface="Bliss 2" panose="02000506030000020004" pitchFamily="2" charset="0"/>
              </a:rPr>
              <a:t>®</a:t>
            </a:r>
            <a:r>
              <a:rPr lang="en-US" sz="2400" kern="0" dirty="0">
                <a:latin typeface="Bliss 2" panose="02000506030000020004" pitchFamily="2" charset="0"/>
              </a:rPr>
              <a:t> 2560 Listed.</a:t>
            </a:r>
          </a:p>
          <a:p>
            <a:pPr lvl="1" algn="l">
              <a:buFont typeface="Arial" panose="020B0604020202020204" pitchFamily="34" charset="0"/>
              <a:buChar char="•"/>
              <a:defRPr/>
            </a:pPr>
            <a:r>
              <a:rPr lang="en-US" sz="2400" kern="0" dirty="0">
                <a:latin typeface="Bliss 2" panose="02000506030000020004" pitchFamily="2" charset="0"/>
              </a:rPr>
              <a:t>Superior Range—EchoStream</a:t>
            </a:r>
            <a:r>
              <a:rPr lang="en-US" sz="2400" kern="0" baseline="30000" dirty="0">
                <a:effectLst>
                  <a:outerShdw blurRad="38100" dist="38100" dir="2700000" algn="tl">
                    <a:srgbClr val="C0C0C0"/>
                  </a:outerShdw>
                </a:effectLst>
                <a:latin typeface="Bliss 2" panose="02000506030000020004" pitchFamily="2" charset="0"/>
              </a:rPr>
              <a:t>®</a:t>
            </a:r>
            <a:r>
              <a:rPr lang="en-US" sz="2400" kern="0" dirty="0">
                <a:latin typeface="Bliss 2" panose="02000506030000020004" pitchFamily="2" charset="0"/>
              </a:rPr>
              <a:t> can cover large areas using frequency-hopping, </a:t>
            </a:r>
            <a:br>
              <a:rPr lang="en-US" sz="2400" kern="0" dirty="0">
                <a:latin typeface="Bliss 2" panose="02000506030000020004" pitchFamily="2" charset="0"/>
              </a:rPr>
            </a:br>
            <a:r>
              <a:rPr lang="en-US" sz="2400" kern="0" dirty="0">
                <a:latin typeface="Bliss 2" panose="02000506030000020004" pitchFamily="2" charset="0"/>
              </a:rPr>
              <a:t>spread-spectrum technology.</a:t>
            </a:r>
          </a:p>
          <a:p>
            <a:pPr lvl="1" algn="l">
              <a:buFont typeface="Arial" panose="020B0604020202020204" pitchFamily="34" charset="0"/>
              <a:buChar char="•"/>
              <a:defRPr/>
            </a:pPr>
            <a:r>
              <a:rPr lang="en-US" sz="2400" kern="0" dirty="0">
                <a:latin typeface="Bliss 2" panose="02000506030000020004" pitchFamily="2" charset="0"/>
              </a:rPr>
              <a:t>Reliable—Self-testing for increased confidence.</a:t>
            </a:r>
          </a:p>
          <a:p>
            <a:pPr lvl="1" algn="l">
              <a:buFont typeface="Arial" panose="020B0604020202020204" pitchFamily="34" charset="0"/>
              <a:buChar char="•"/>
              <a:defRPr/>
            </a:pPr>
            <a:r>
              <a:rPr lang="en-US" sz="2400" kern="0" dirty="0">
                <a:latin typeface="Bliss 2" panose="02000506030000020004" pitchFamily="2" charset="0"/>
              </a:rPr>
              <a:t>Flexible—Residents and transmitters can be added quickly and easily by facility staff.</a:t>
            </a:r>
          </a:p>
          <a:p>
            <a:pPr lvl="1" algn="l">
              <a:buFont typeface="Arial" panose="020B0604020202020204" pitchFamily="34" charset="0"/>
              <a:buChar char="•"/>
              <a:defRPr/>
            </a:pPr>
            <a:r>
              <a:rPr lang="en-US" sz="2400" kern="0" dirty="0">
                <a:latin typeface="Bliss 2" panose="02000506030000020004" pitchFamily="2" charset="0"/>
              </a:rPr>
              <a:t>Enhanced location option available.</a:t>
            </a:r>
          </a:p>
          <a:p>
            <a:pPr lvl="1" algn="l">
              <a:buFont typeface="Arial" panose="020B0604020202020204" pitchFamily="34" charset="0"/>
              <a:buChar char="•"/>
              <a:defRPr/>
            </a:pPr>
            <a:r>
              <a:rPr lang="en-US" sz="2400" kern="0" dirty="0">
                <a:latin typeface="Bliss 2" panose="02000506030000020004" pitchFamily="2" charset="0"/>
              </a:rPr>
              <a:t>The Tek-CARE500 is warranted to be free from defects of material and </a:t>
            </a:r>
            <a:br>
              <a:rPr lang="en-US" sz="2400" kern="0" dirty="0">
                <a:latin typeface="Bliss 2" panose="02000506030000020004" pitchFamily="2" charset="0"/>
              </a:rPr>
            </a:br>
            <a:r>
              <a:rPr lang="en-US" sz="2400" kern="0" dirty="0">
                <a:latin typeface="Bliss 2" panose="02000506030000020004" pitchFamily="2" charset="0"/>
              </a:rPr>
              <a:t>workmanship under normal use and service for three years.  </a:t>
            </a:r>
          </a:p>
          <a:p>
            <a:pPr marL="457200" lvl="1" indent="0" algn="l">
              <a:defRPr/>
            </a:pPr>
            <a:endParaRPr lang="en-US" sz="2400" kern="0" dirty="0">
              <a:latin typeface="Bliss 2" panose="02000506030000020004" pitchFamily="2" charset="0"/>
            </a:endParaRPr>
          </a:p>
          <a:p>
            <a:pPr lvl="1" algn="l">
              <a:buFont typeface="Arial" panose="020B0604020202020204" pitchFamily="34" charset="0"/>
              <a:buChar char="•"/>
              <a:defRPr/>
            </a:pPr>
            <a:endParaRPr lang="en-US" sz="2400" kern="0" dirty="0">
              <a:latin typeface="Bliss 2" panose="02000506030000020004" pitchFamily="2" charset="0"/>
            </a:endParaRPr>
          </a:p>
        </p:txBody>
      </p:sp>
      <p:pic>
        <p:nvPicPr>
          <p:cNvPr id="4" name="Picture 3">
            <a:extLst>
              <a:ext uri="{FF2B5EF4-FFF2-40B4-BE49-F238E27FC236}">
                <a16:creationId xmlns:a16="http://schemas.microsoft.com/office/drawing/2014/main" id="{E650257A-2D19-314C-12E9-08F6AB55FF08}"/>
              </a:ext>
            </a:extLst>
          </p:cNvPr>
          <p:cNvPicPr>
            <a:picLocks noChangeAspect="1"/>
          </p:cNvPicPr>
          <p:nvPr/>
        </p:nvPicPr>
        <p:blipFill>
          <a:blip r:embed="rId3"/>
          <a:stretch>
            <a:fillRect/>
          </a:stretch>
        </p:blipFill>
        <p:spPr>
          <a:xfrm>
            <a:off x="4739401" y="376694"/>
            <a:ext cx="5151595" cy="4184240"/>
          </a:xfrm>
          <a:prstGeom prst="rect">
            <a:avLst/>
          </a:prstGeom>
        </p:spPr>
      </p:pic>
      <p:sp>
        <p:nvSpPr>
          <p:cNvPr id="5" name="TextBox 4">
            <a:extLst>
              <a:ext uri="{FF2B5EF4-FFF2-40B4-BE49-F238E27FC236}">
                <a16:creationId xmlns:a16="http://schemas.microsoft.com/office/drawing/2014/main" id="{8EE6ABC6-1449-1120-A722-CC9E1F12FAEE}"/>
              </a:ext>
            </a:extLst>
          </p:cNvPr>
          <p:cNvSpPr txBox="1"/>
          <p:nvPr/>
        </p:nvSpPr>
        <p:spPr>
          <a:xfrm>
            <a:off x="5034712" y="4528919"/>
            <a:ext cx="4560972" cy="646331"/>
          </a:xfrm>
          <a:prstGeom prst="rect">
            <a:avLst/>
          </a:prstGeom>
          <a:noFill/>
        </p:spPr>
        <p:txBody>
          <a:bodyPr wrap="square" rtlCol="0">
            <a:spAutoFit/>
          </a:bodyPr>
          <a:lstStyle/>
          <a:p>
            <a:pPr algn="ctr"/>
            <a:r>
              <a:rPr lang="en-US" sz="1800" dirty="0"/>
              <a:t>NC475DESK Tek-CARE Appliance Server</a:t>
            </a:r>
          </a:p>
          <a:p>
            <a:pPr algn="ctr"/>
            <a:r>
              <a:rPr lang="en-US" sz="1800" dirty="0"/>
              <a:t>(Keyboard and mouse not pictured)</a:t>
            </a:r>
          </a:p>
        </p:txBody>
      </p:sp>
      <p:pic>
        <p:nvPicPr>
          <p:cNvPr id="3" name="Picture 2">
            <a:extLst>
              <a:ext uri="{FF2B5EF4-FFF2-40B4-BE49-F238E27FC236}">
                <a16:creationId xmlns:a16="http://schemas.microsoft.com/office/drawing/2014/main" id="{DEBFB7C6-D8B8-607E-588C-E5978AE180E9}"/>
              </a:ext>
            </a:extLst>
          </p:cNvPr>
          <p:cNvPicPr>
            <a:picLocks noChangeAspect="1"/>
          </p:cNvPicPr>
          <p:nvPr/>
        </p:nvPicPr>
        <p:blipFill>
          <a:blip r:embed="rId4"/>
          <a:stretch>
            <a:fillRect/>
          </a:stretch>
        </p:blipFill>
        <p:spPr>
          <a:xfrm>
            <a:off x="11834324" y="5890928"/>
            <a:ext cx="2445238" cy="242680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Box 6">
            <a:extLst>
              <a:ext uri="{FF2B5EF4-FFF2-40B4-BE49-F238E27FC236}">
                <a16:creationId xmlns:a16="http://schemas.microsoft.com/office/drawing/2014/main" id="{FC1C25A5-0280-8E69-0A0F-5442E3A87A2F}"/>
              </a:ext>
            </a:extLst>
          </p:cNvPr>
          <p:cNvSpPr txBox="1">
            <a:spLocks noChangeArrowheads="1"/>
          </p:cNvSpPr>
          <p:nvPr/>
        </p:nvSpPr>
        <p:spPr bwMode="auto">
          <a:xfrm>
            <a:off x="603250" y="6461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Features</a:t>
            </a:r>
          </a:p>
        </p:txBody>
      </p:sp>
      <p:sp>
        <p:nvSpPr>
          <p:cNvPr id="8" name="Content Placeholder 2">
            <a:extLst>
              <a:ext uri="{FF2B5EF4-FFF2-40B4-BE49-F238E27FC236}">
                <a16:creationId xmlns:a16="http://schemas.microsoft.com/office/drawing/2014/main" id="{F8DC2118-D9A5-5E8A-1F68-374ACB7A74FF}"/>
              </a:ext>
            </a:extLst>
          </p:cNvPr>
          <p:cNvSpPr txBox="1">
            <a:spLocks/>
          </p:cNvSpPr>
          <p:nvPr/>
        </p:nvSpPr>
        <p:spPr>
          <a:xfrm>
            <a:off x="603250" y="1606550"/>
            <a:ext cx="13423900" cy="5667086"/>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ct val="50000"/>
              </a:spcBef>
              <a:buSzPct val="70000"/>
              <a:defRPr/>
            </a:pPr>
            <a:r>
              <a:rPr lang="en-US" sz="2400" dirty="0">
                <a:latin typeface="Bliss 2" panose="02000506030000020004" pitchFamily="2" charset="0"/>
              </a:rPr>
              <a:t>Supervisory Signal</a:t>
            </a:r>
            <a:r>
              <a:rPr lang="en-US" sz="2400" kern="0" dirty="0">
                <a:latin typeface="Bliss 2" panose="02000506030000020004" pitchFamily="2" charset="0"/>
              </a:rPr>
              <a:t>—</a:t>
            </a:r>
            <a:r>
              <a:rPr lang="en-US" sz="2400" dirty="0">
                <a:latin typeface="Bliss 2" panose="02000506030000020004" pitchFamily="2" charset="0"/>
              </a:rPr>
              <a:t>Sent by transmitters and repeater/locators; includes battery status.</a:t>
            </a:r>
          </a:p>
          <a:p>
            <a:pPr>
              <a:lnSpc>
                <a:spcPct val="100000"/>
              </a:lnSpc>
              <a:spcBef>
                <a:spcPct val="50000"/>
              </a:spcBef>
              <a:buSzPct val="70000"/>
              <a:defRPr/>
            </a:pPr>
            <a:r>
              <a:rPr lang="en-US" sz="2400" dirty="0">
                <a:latin typeface="Bliss 2" panose="02000506030000020004" pitchFamily="2" charset="0"/>
              </a:rPr>
              <a:t>Resident Check-in</a:t>
            </a:r>
            <a:r>
              <a:rPr lang="en-US" sz="2400" kern="0" dirty="0">
                <a:latin typeface="Bliss 2" panose="02000506030000020004" pitchFamily="2" charset="0"/>
              </a:rPr>
              <a:t>—</a:t>
            </a:r>
            <a:r>
              <a:rPr lang="en-US" sz="2400" dirty="0">
                <a:latin typeface="Bliss 2" panose="02000506030000020004" pitchFamily="2" charset="0"/>
              </a:rPr>
              <a:t>Reduces staff labor for manual “up &amp; about” checks.</a:t>
            </a:r>
          </a:p>
          <a:p>
            <a:pPr>
              <a:lnSpc>
                <a:spcPct val="100000"/>
              </a:lnSpc>
              <a:spcBef>
                <a:spcPct val="50000"/>
              </a:spcBef>
              <a:buSzPct val="70000"/>
              <a:defRPr/>
            </a:pPr>
            <a:r>
              <a:rPr lang="en-US" sz="2400" dirty="0">
                <a:latin typeface="Bliss 2" panose="02000506030000020004" pitchFamily="2" charset="0"/>
              </a:rPr>
              <a:t>Resident Information</a:t>
            </a:r>
            <a:r>
              <a:rPr lang="en-US" sz="2400" kern="0" dirty="0">
                <a:latin typeface="Bliss 2" panose="02000506030000020004" pitchFamily="2" charset="0"/>
              </a:rPr>
              <a:t>—</a:t>
            </a:r>
            <a:r>
              <a:rPr lang="en-US" sz="2400" dirty="0">
                <a:latin typeface="Bliss 2" panose="02000506030000020004" pitchFamily="2" charset="0"/>
              </a:rPr>
              <a:t>Creates custom fields for residents’ details.</a:t>
            </a:r>
          </a:p>
          <a:p>
            <a:pPr>
              <a:lnSpc>
                <a:spcPct val="100000"/>
              </a:lnSpc>
              <a:spcBef>
                <a:spcPct val="50000"/>
              </a:spcBef>
              <a:buSzPct val="70000"/>
              <a:defRPr/>
            </a:pPr>
            <a:r>
              <a:rPr lang="en-US" sz="2400" dirty="0">
                <a:latin typeface="Bliss 2" panose="02000506030000020004" pitchFamily="2" charset="0"/>
              </a:rPr>
              <a:t>Portable Pendant Call Transmitters</a:t>
            </a:r>
            <a:r>
              <a:rPr lang="en-US" sz="2400" kern="0" dirty="0">
                <a:latin typeface="Bliss 2" panose="02000506030000020004" pitchFamily="2" charset="0"/>
              </a:rPr>
              <a:t>—P</a:t>
            </a:r>
            <a:r>
              <a:rPr lang="en-US" sz="2400" dirty="0">
                <a:latin typeface="Bliss 2" panose="02000506030000020004" pitchFamily="2" charset="0"/>
              </a:rPr>
              <a:t>lus wall-mounted call transmitters.</a:t>
            </a:r>
          </a:p>
          <a:p>
            <a:pPr>
              <a:lnSpc>
                <a:spcPct val="100000"/>
              </a:lnSpc>
              <a:spcBef>
                <a:spcPct val="50000"/>
              </a:spcBef>
              <a:buSzPct val="70000"/>
              <a:defRPr/>
            </a:pPr>
            <a:r>
              <a:rPr lang="en-US" sz="2400" dirty="0">
                <a:latin typeface="Bliss 2" panose="02000506030000020004" pitchFamily="2" charset="0"/>
              </a:rPr>
              <a:t>Radio Pocket Paging</a:t>
            </a:r>
            <a:r>
              <a:rPr lang="en-US" sz="2400" kern="0" dirty="0">
                <a:latin typeface="Bliss 2" panose="02000506030000020004" pitchFamily="2" charset="0"/>
              </a:rPr>
              <a:t>—</a:t>
            </a:r>
            <a:r>
              <a:rPr lang="en-US" sz="2400" dirty="0">
                <a:latin typeface="Bliss 2" panose="02000506030000020004" pitchFamily="2" charset="0"/>
              </a:rPr>
              <a:t>Quickly and automatically notifies staff of calls, or send custom messages.</a:t>
            </a:r>
          </a:p>
          <a:p>
            <a:pPr>
              <a:lnSpc>
                <a:spcPct val="100000"/>
              </a:lnSpc>
              <a:spcBef>
                <a:spcPct val="50000"/>
              </a:spcBef>
              <a:buSzPct val="70000"/>
              <a:defRPr/>
            </a:pPr>
            <a:r>
              <a:rPr lang="en-US" sz="2400" dirty="0">
                <a:latin typeface="Bliss 2" panose="02000506030000020004"/>
              </a:rPr>
              <a:t>Integration</a:t>
            </a:r>
            <a:r>
              <a:rPr lang="en-US" sz="2400" kern="0" dirty="0">
                <a:latin typeface="Bliss 2" panose="02000506030000020004" pitchFamily="2" charset="0"/>
              </a:rPr>
              <a:t>—</a:t>
            </a:r>
            <a:r>
              <a:rPr lang="en-US" sz="2400" dirty="0">
                <a:latin typeface="Bliss 2" panose="02000506030000020004"/>
              </a:rPr>
              <a:t>Seamlessly integrates with other hardwired technology while blending into a residential environment. Other nurse call systems, fire alarm, and security can all send alerts to one convenient place</a:t>
            </a:r>
          </a:p>
          <a:p>
            <a:pPr>
              <a:lnSpc>
                <a:spcPct val="100000"/>
              </a:lnSpc>
              <a:spcBef>
                <a:spcPct val="50000"/>
              </a:spcBef>
              <a:buSzPct val="70000"/>
              <a:defRPr/>
            </a:pPr>
            <a:r>
              <a:rPr lang="en-US" sz="2400" dirty="0">
                <a:latin typeface="Bliss 2" panose="02000506030000020004" pitchFamily="2" charset="0"/>
              </a:rPr>
              <a:t>Tek-CARE500 can handle UL</a:t>
            </a:r>
            <a:r>
              <a:rPr lang="en-US" sz="2400" baseline="30000" dirty="0">
                <a:latin typeface="Bliss 2" panose="02000506030000020004" pitchFamily="2" charset="0"/>
              </a:rPr>
              <a:t>®</a:t>
            </a:r>
            <a:r>
              <a:rPr lang="en-US" sz="2400" dirty="0">
                <a:latin typeface="Bliss 2" panose="02000506030000020004" pitchFamily="2" charset="0"/>
              </a:rPr>
              <a:t> Listed (UL), EchoStream</a:t>
            </a:r>
            <a:r>
              <a:rPr lang="en-US" sz="2400" baseline="30000" dirty="0">
                <a:effectLst>
                  <a:outerShdw blurRad="38100" dist="38100" dir="2700000" algn="tl">
                    <a:srgbClr val="C0C0C0"/>
                  </a:outerShdw>
                </a:effectLst>
                <a:latin typeface="Bliss 2" panose="02000506030000020004" pitchFamily="2" charset="0"/>
              </a:rPr>
              <a:t>®</a:t>
            </a:r>
            <a:r>
              <a:rPr lang="en-US" sz="2400" dirty="0">
                <a:latin typeface="Bliss 2" panose="02000506030000020004" pitchFamily="2" charset="0"/>
              </a:rPr>
              <a:t> (ES) and Frequency Agile (FA) transmitters at the same time.</a:t>
            </a:r>
          </a:p>
          <a:p>
            <a:pPr>
              <a:lnSpc>
                <a:spcPct val="100000"/>
              </a:lnSpc>
              <a:spcBef>
                <a:spcPct val="50000"/>
              </a:spcBef>
              <a:buSzPct val="70000"/>
              <a:defRPr/>
            </a:pPr>
            <a:r>
              <a:rPr lang="en-US" sz="2400" dirty="0">
                <a:latin typeface="Bliss 2" panose="02000506030000020004"/>
              </a:rPr>
              <a:t>Tek-CARE® Staff App for iPhone, iPad, iPod touch, Android devices and Tek-CARE TV for Apple TV.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Box 3">
            <a:extLst>
              <a:ext uri="{FF2B5EF4-FFF2-40B4-BE49-F238E27FC236}">
                <a16:creationId xmlns:a16="http://schemas.microsoft.com/office/drawing/2014/main" id="{1AE54DEA-3A0E-C861-97FA-498C8F14D750}"/>
              </a:ext>
            </a:extLst>
          </p:cNvPr>
          <p:cNvSpPr txBox="1">
            <a:spLocks noChangeArrowheads="1"/>
          </p:cNvSpPr>
          <p:nvPr/>
        </p:nvSpPr>
        <p:spPr bwMode="auto">
          <a:xfrm>
            <a:off x="603250" y="6953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UL® 2560 Requirements</a:t>
            </a:r>
          </a:p>
        </p:txBody>
      </p:sp>
      <p:sp>
        <p:nvSpPr>
          <p:cNvPr id="6" name="TextBox 5">
            <a:extLst>
              <a:ext uri="{FF2B5EF4-FFF2-40B4-BE49-F238E27FC236}">
                <a16:creationId xmlns:a16="http://schemas.microsoft.com/office/drawing/2014/main" id="{80293F84-38DF-7BB0-2721-B4AD2962A1B2}"/>
              </a:ext>
            </a:extLst>
          </p:cNvPr>
          <p:cNvSpPr txBox="1"/>
          <p:nvPr/>
        </p:nvSpPr>
        <p:spPr>
          <a:xfrm>
            <a:off x="603251" y="1684338"/>
            <a:ext cx="10012362" cy="4893647"/>
          </a:xfrm>
          <a:prstGeom prst="rect">
            <a:avLst/>
          </a:prstGeom>
          <a:noFill/>
        </p:spPr>
        <p:txBody>
          <a:bodyPr wrap="square">
            <a:spAutoFit/>
          </a:bodyPr>
          <a:lstStyle/>
          <a:p>
            <a:pPr marL="3175" indent="-3175">
              <a:defRPr/>
            </a:pPr>
            <a:r>
              <a:rPr lang="en-US" sz="2400" dirty="0">
                <a:latin typeface="Bliss 2" panose="02000506030000020004" pitchFamily="2" charset="0"/>
              </a:rPr>
              <a:t>UL</a:t>
            </a:r>
            <a:r>
              <a:rPr lang="en-US" sz="2400" baseline="30000" dirty="0">
                <a:latin typeface="Bliss 2" panose="02000506030000020004" pitchFamily="2" charset="0"/>
              </a:rPr>
              <a:t>®</a:t>
            </a:r>
            <a:r>
              <a:rPr lang="en-US" sz="2400" dirty="0">
                <a:latin typeface="Bliss 2" panose="02000506030000020004" pitchFamily="2" charset="0"/>
              </a:rPr>
              <a:t> 2560 is the standard for Safety of Emergency Call Systems. Introduced in 2011, this standard applies to emergency call systems used in assisted living facilities, independent adult living centers and other non-acute care settings that are within close proximity to healthcare providers. </a:t>
            </a:r>
          </a:p>
          <a:p>
            <a:pPr marL="3175" indent="-3175">
              <a:defRPr/>
            </a:pPr>
            <a:endParaRPr lang="en-US" sz="2400" dirty="0">
              <a:latin typeface="Bliss 2" panose="02000506030000020004" pitchFamily="2" charset="0"/>
            </a:endParaRPr>
          </a:p>
          <a:p>
            <a:pPr marL="3175" indent="-3175">
              <a:defRPr/>
            </a:pPr>
            <a:r>
              <a:rPr lang="en-US" sz="2400" dirty="0">
                <a:latin typeface="Bliss 2" panose="02000506030000020004" pitchFamily="2" charset="0"/>
              </a:rPr>
              <a:t>At a minimum, UL</a:t>
            </a:r>
            <a:r>
              <a:rPr lang="en-US" sz="2400" baseline="30000" dirty="0">
                <a:latin typeface="Bliss 2" panose="02000506030000020004" pitchFamily="2" charset="0"/>
              </a:rPr>
              <a:t>®</a:t>
            </a:r>
            <a:r>
              <a:rPr lang="en-US" sz="2400" dirty="0">
                <a:latin typeface="Bliss 2" panose="02000506030000020004" pitchFamily="2" charset="0"/>
              </a:rPr>
              <a:t> 2560 emergency call systems must include the following components:</a:t>
            </a:r>
          </a:p>
          <a:p>
            <a:pPr marL="465138" indent="-342900">
              <a:buSzPct val="70000"/>
              <a:buFont typeface="Arial" panose="020B0604020202020204" pitchFamily="34" charset="0"/>
              <a:buChar char="•"/>
              <a:defRPr/>
            </a:pPr>
            <a:r>
              <a:rPr lang="en-US" sz="2400" b="1" dirty="0">
                <a:latin typeface="Bliss 2 Bold" panose="02000506030000020004" pitchFamily="2" charset="0"/>
              </a:rPr>
              <a:t>Central notification stations</a:t>
            </a:r>
            <a:r>
              <a:rPr lang="en-US" sz="2400" dirty="0">
                <a:latin typeface="Bliss 2" panose="02000506030000020004" pitchFamily="2" charset="0"/>
              </a:rPr>
              <a:t>—At least one central station at a fixed location that receives all calls processed through the system. </a:t>
            </a:r>
          </a:p>
          <a:p>
            <a:pPr marL="465138" indent="-342900">
              <a:buSzPct val="70000"/>
              <a:buFont typeface="Arial" panose="020B0604020202020204" pitchFamily="34" charset="0"/>
              <a:buChar char="•"/>
              <a:defRPr/>
            </a:pPr>
            <a:r>
              <a:rPr lang="en-US" sz="2400" b="1" dirty="0">
                <a:latin typeface="Bliss 2 Bold" panose="02000506030000020004" pitchFamily="2" charset="0"/>
              </a:rPr>
              <a:t>Emergency call stations</a:t>
            </a:r>
            <a:r>
              <a:rPr lang="en-US" sz="2400" dirty="0">
                <a:latin typeface="Bliss 2" panose="02000506030000020004" pitchFamily="2" charset="0"/>
              </a:rPr>
              <a:t>—At least one permanently fixed emergency call station located in every resident room or living unit. </a:t>
            </a:r>
          </a:p>
          <a:p>
            <a:pPr marL="465138" indent="-342900">
              <a:buSzPct val="70000"/>
              <a:buFont typeface="Arial" panose="020B0604020202020204" pitchFamily="34" charset="0"/>
              <a:buChar char="•"/>
              <a:defRPr/>
            </a:pPr>
            <a:r>
              <a:rPr lang="en-US" sz="2400" b="1" dirty="0">
                <a:latin typeface="Bliss 2 Bold" panose="02000506030000020004" pitchFamily="2" charset="0"/>
              </a:rPr>
              <a:t>Back-up power</a:t>
            </a:r>
            <a:r>
              <a:rPr lang="en-US" sz="2400" dirty="0">
                <a:latin typeface="Bliss 2" panose="02000506030000020004" pitchFamily="2" charset="0"/>
              </a:rPr>
              <a:t>—A backup power supply so that system operation is maintained in the event of a power loss.</a:t>
            </a:r>
          </a:p>
        </p:txBody>
      </p:sp>
      <p:pic>
        <p:nvPicPr>
          <p:cNvPr id="2" name="Picture 1">
            <a:extLst>
              <a:ext uri="{FF2B5EF4-FFF2-40B4-BE49-F238E27FC236}">
                <a16:creationId xmlns:a16="http://schemas.microsoft.com/office/drawing/2014/main" id="{9F3DCE6E-F27E-C3DB-2CAF-37DD232ADC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1421" y="319893"/>
            <a:ext cx="1393926" cy="2033590"/>
          </a:xfrm>
          <a:prstGeom prst="rect">
            <a:avLst/>
          </a:prstGeom>
        </p:spPr>
      </p:pic>
      <p:pic>
        <p:nvPicPr>
          <p:cNvPr id="3" name="Picture 2">
            <a:extLst>
              <a:ext uri="{FF2B5EF4-FFF2-40B4-BE49-F238E27FC236}">
                <a16:creationId xmlns:a16="http://schemas.microsoft.com/office/drawing/2014/main" id="{CBF42A5D-030F-926B-4CEF-E68A48367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9629" y="3007580"/>
            <a:ext cx="1432013" cy="2090739"/>
          </a:xfrm>
          <a:prstGeom prst="rect">
            <a:avLst/>
          </a:prstGeom>
        </p:spPr>
      </p:pic>
      <p:pic>
        <p:nvPicPr>
          <p:cNvPr id="4" name="Picture 3">
            <a:extLst>
              <a:ext uri="{FF2B5EF4-FFF2-40B4-BE49-F238E27FC236}">
                <a16:creationId xmlns:a16="http://schemas.microsoft.com/office/drawing/2014/main" id="{23694369-74CD-3B92-D445-EB7CC9537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1789" y="5628147"/>
            <a:ext cx="1841303" cy="2001658"/>
          </a:xfrm>
          <a:prstGeom prst="rect">
            <a:avLst/>
          </a:prstGeom>
        </p:spPr>
      </p:pic>
      <p:sp>
        <p:nvSpPr>
          <p:cNvPr id="7" name="TextBox 6">
            <a:extLst>
              <a:ext uri="{FF2B5EF4-FFF2-40B4-BE49-F238E27FC236}">
                <a16:creationId xmlns:a16="http://schemas.microsoft.com/office/drawing/2014/main" id="{88A13A81-C656-2DF1-AE71-72F3F77F5C9A}"/>
              </a:ext>
            </a:extLst>
          </p:cNvPr>
          <p:cNvSpPr txBox="1"/>
          <p:nvPr/>
        </p:nvSpPr>
        <p:spPr>
          <a:xfrm>
            <a:off x="11076899" y="2355771"/>
            <a:ext cx="2657475" cy="523220"/>
          </a:xfrm>
          <a:prstGeom prst="rect">
            <a:avLst/>
          </a:prstGeom>
          <a:noFill/>
        </p:spPr>
        <p:txBody>
          <a:bodyPr wrap="square">
            <a:spAutoFit/>
          </a:bodyPr>
          <a:lstStyle/>
          <a:p>
            <a:pPr algn="ctr" eaLnBrk="1" hangingPunct="1">
              <a:spcBef>
                <a:spcPct val="0"/>
              </a:spcBef>
              <a:buSzTx/>
            </a:pPr>
            <a:r>
              <a:rPr lang="en-US" altLang="en-US" sz="1400" b="1" dirty="0">
                <a:latin typeface="Bliss 2 Bold" panose="02000506030000020004" pitchFamily="2" charset="0"/>
              </a:rPr>
              <a:t>SF523UL </a:t>
            </a:r>
          </a:p>
          <a:p>
            <a:pPr algn="ctr" eaLnBrk="1" hangingPunct="1">
              <a:spcBef>
                <a:spcPct val="0"/>
              </a:spcBef>
              <a:buSzTx/>
            </a:pPr>
            <a:r>
              <a:rPr lang="en-US" altLang="en-US" sz="1400" b="1" dirty="0">
                <a:latin typeface="Bliss 2 Bold" panose="02000506030000020004" pitchFamily="2" charset="0"/>
              </a:rPr>
              <a:t>Room Station</a:t>
            </a:r>
          </a:p>
        </p:txBody>
      </p:sp>
      <p:sp>
        <p:nvSpPr>
          <p:cNvPr id="8" name="TextBox 7">
            <a:extLst>
              <a:ext uri="{FF2B5EF4-FFF2-40B4-BE49-F238E27FC236}">
                <a16:creationId xmlns:a16="http://schemas.microsoft.com/office/drawing/2014/main" id="{9EB0D4DB-D557-23F8-BCAE-887981EC3703}"/>
              </a:ext>
            </a:extLst>
          </p:cNvPr>
          <p:cNvSpPr txBox="1"/>
          <p:nvPr/>
        </p:nvSpPr>
        <p:spPr>
          <a:xfrm>
            <a:off x="11076899" y="4964212"/>
            <a:ext cx="2657475" cy="523220"/>
          </a:xfrm>
          <a:prstGeom prst="rect">
            <a:avLst/>
          </a:prstGeom>
          <a:noFill/>
        </p:spPr>
        <p:txBody>
          <a:bodyPr wrap="square">
            <a:spAutoFit/>
          </a:bodyPr>
          <a:lstStyle/>
          <a:p>
            <a:pPr algn="ctr" eaLnBrk="1" hangingPunct="1">
              <a:spcBef>
                <a:spcPct val="0"/>
              </a:spcBef>
              <a:buSzTx/>
            </a:pPr>
            <a:r>
              <a:rPr lang="en-US" altLang="en-US" sz="1400" b="1" dirty="0">
                <a:latin typeface="Bliss 2 Bold" panose="02000506030000020004" pitchFamily="2" charset="0"/>
              </a:rPr>
              <a:t>SF523UL </a:t>
            </a:r>
          </a:p>
          <a:p>
            <a:pPr algn="ctr" eaLnBrk="1" hangingPunct="1">
              <a:spcBef>
                <a:spcPct val="0"/>
              </a:spcBef>
              <a:buSzTx/>
            </a:pPr>
            <a:r>
              <a:rPr lang="en-US" altLang="en-US" sz="1400" b="1" dirty="0">
                <a:latin typeface="Bliss 2 Bold" panose="02000506030000020004" pitchFamily="2" charset="0"/>
              </a:rPr>
              <a:t>with Check-In Insert</a:t>
            </a:r>
          </a:p>
        </p:txBody>
      </p:sp>
      <p:sp>
        <p:nvSpPr>
          <p:cNvPr id="9" name="TextBox 8">
            <a:extLst>
              <a:ext uri="{FF2B5EF4-FFF2-40B4-BE49-F238E27FC236}">
                <a16:creationId xmlns:a16="http://schemas.microsoft.com/office/drawing/2014/main" id="{53B12595-384E-65E2-0449-6C94C851AADC}"/>
              </a:ext>
            </a:extLst>
          </p:cNvPr>
          <p:cNvSpPr txBox="1"/>
          <p:nvPr/>
        </p:nvSpPr>
        <p:spPr>
          <a:xfrm>
            <a:off x="11062608" y="7517579"/>
            <a:ext cx="2657475" cy="523220"/>
          </a:xfrm>
          <a:prstGeom prst="rect">
            <a:avLst/>
          </a:prstGeom>
          <a:noFill/>
        </p:spPr>
        <p:txBody>
          <a:bodyPr wrap="square">
            <a:spAutoFit/>
          </a:bodyPr>
          <a:lstStyle/>
          <a:p>
            <a:pPr algn="ctr" eaLnBrk="1" hangingPunct="1">
              <a:spcBef>
                <a:spcPct val="0"/>
              </a:spcBef>
              <a:buSzTx/>
            </a:pPr>
            <a:r>
              <a:rPr lang="en-US" altLang="en-US" sz="1400" b="1" dirty="0">
                <a:latin typeface="Bliss 2 Bold" panose="02000506030000020004" pitchFamily="2" charset="0"/>
              </a:rPr>
              <a:t>SF521UL </a:t>
            </a:r>
          </a:p>
          <a:p>
            <a:pPr algn="ctr" eaLnBrk="1" hangingPunct="1">
              <a:spcBef>
                <a:spcPct val="0"/>
              </a:spcBef>
              <a:buSzTx/>
            </a:pPr>
            <a:r>
              <a:rPr lang="en-US" altLang="en-US" sz="1400" b="1" dirty="0">
                <a:latin typeface="Bliss 2 Bold" panose="02000506030000020004" pitchFamily="2" charset="0"/>
              </a:rPr>
              <a:t>Room Station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6306AD43-B1DC-A52D-FF1A-B053FBE0C315}"/>
              </a:ext>
            </a:extLst>
          </p:cNvPr>
          <p:cNvSpPr txBox="1">
            <a:spLocks noChangeArrowheads="1"/>
          </p:cNvSpPr>
          <p:nvPr/>
        </p:nvSpPr>
        <p:spPr bwMode="auto">
          <a:xfrm>
            <a:off x="831850" y="6207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UL® 2560 Requirements</a:t>
            </a:r>
          </a:p>
        </p:txBody>
      </p:sp>
      <p:sp>
        <p:nvSpPr>
          <p:cNvPr id="4" name="TextBox 3">
            <a:extLst>
              <a:ext uri="{FF2B5EF4-FFF2-40B4-BE49-F238E27FC236}">
                <a16:creationId xmlns:a16="http://schemas.microsoft.com/office/drawing/2014/main" id="{EBDEBC64-3CAF-A854-F58F-2ED781C88890}"/>
              </a:ext>
            </a:extLst>
          </p:cNvPr>
          <p:cNvSpPr txBox="1"/>
          <p:nvPr/>
        </p:nvSpPr>
        <p:spPr>
          <a:xfrm>
            <a:off x="831850" y="1649413"/>
            <a:ext cx="12966700" cy="5262979"/>
          </a:xfrm>
          <a:prstGeom prst="rect">
            <a:avLst/>
          </a:prstGeom>
          <a:noFill/>
        </p:spPr>
        <p:txBody>
          <a:bodyPr>
            <a:spAutoFit/>
          </a:bodyPr>
          <a:lstStyle/>
          <a:p>
            <a:pPr>
              <a:defRPr/>
            </a:pPr>
            <a:r>
              <a:rPr lang="en-US" sz="2400" dirty="0">
                <a:latin typeface="Bliss 2" panose="02000506030000020004" pitchFamily="2" charset="0"/>
              </a:rPr>
              <a:t>Additional requirements include:</a:t>
            </a:r>
          </a:p>
          <a:p>
            <a:pPr>
              <a:defRPr/>
            </a:pPr>
            <a:endParaRPr lang="en-US" sz="2400" dirty="0">
              <a:latin typeface="Bliss 2" panose="02000506030000020004" pitchFamily="2" charset="0"/>
            </a:endParaRPr>
          </a:p>
          <a:p>
            <a:pPr marL="465138" indent="-342900">
              <a:buSzPct val="70000"/>
              <a:buFont typeface="Arial" panose="020B0604020202020204" pitchFamily="34" charset="0"/>
              <a:buChar char="•"/>
              <a:defRPr/>
            </a:pPr>
            <a:r>
              <a:rPr lang="en-US" sz="2400" b="1" dirty="0">
                <a:latin typeface="Bliss 2 Bold" panose="02000506030000020004" pitchFamily="2" charset="0"/>
              </a:rPr>
              <a:t>Call indicators</a:t>
            </a:r>
            <a:r>
              <a:rPr lang="en-US" sz="2400" dirty="0">
                <a:latin typeface="Bliss 2" panose="02000506030000020004" pitchFamily="2" charset="0"/>
              </a:rPr>
              <a:t>—All emergency call stations and pendants must have call indicators to confirm that a call has been placed. </a:t>
            </a:r>
          </a:p>
          <a:p>
            <a:pPr marL="465138" indent="-342900">
              <a:buSzPct val="70000"/>
              <a:buFont typeface="Arial" panose="020B0604020202020204" pitchFamily="34" charset="0"/>
              <a:buChar char="•"/>
              <a:defRPr/>
            </a:pPr>
            <a:r>
              <a:rPr lang="en-US" sz="2400" b="1" dirty="0">
                <a:latin typeface="Bliss 2 Bold" panose="02000506030000020004" pitchFamily="2" charset="0"/>
              </a:rPr>
              <a:t>Origination reporting</a:t>
            </a:r>
            <a:r>
              <a:rPr lang="en-US" sz="2400" dirty="0">
                <a:latin typeface="Bliss 2" panose="02000506030000020004" pitchFamily="2" charset="0"/>
              </a:rPr>
              <a:t>—The central station must display the specific location of the emergency call.</a:t>
            </a:r>
          </a:p>
          <a:p>
            <a:pPr marL="465138" indent="-342900">
              <a:buSzPct val="70000"/>
              <a:buFont typeface="Arial" panose="020B0604020202020204" pitchFamily="34" charset="0"/>
              <a:buChar char="•"/>
              <a:defRPr/>
            </a:pPr>
            <a:r>
              <a:rPr lang="en-US" sz="2400" b="1" dirty="0">
                <a:latin typeface="Bliss 2 Bold" panose="02000506030000020004" pitchFamily="2" charset="0"/>
              </a:rPr>
              <a:t>Timing of call notification</a:t>
            </a:r>
            <a:r>
              <a:rPr lang="en-US" sz="2400" dirty="0">
                <a:latin typeface="Bliss 2" panose="02000506030000020004" pitchFamily="2" charset="0"/>
              </a:rPr>
              <a:t>—All emergency calls must be received by the central station within 60 seconds of being initiated.</a:t>
            </a:r>
          </a:p>
          <a:p>
            <a:pPr marL="465138" indent="-342900">
              <a:buSzPct val="70000"/>
              <a:buFont typeface="Arial" panose="020B0604020202020204" pitchFamily="34" charset="0"/>
              <a:buChar char="•"/>
              <a:defRPr/>
            </a:pPr>
            <a:r>
              <a:rPr lang="en-US" sz="2400" b="1" dirty="0">
                <a:latin typeface="Bliss 2 Bold" panose="02000506030000020004" pitchFamily="2" charset="0"/>
              </a:rPr>
              <a:t>Call cancellation</a:t>
            </a:r>
            <a:r>
              <a:rPr lang="en-US" sz="2400" dirty="0">
                <a:latin typeface="Bliss 2" panose="02000506030000020004" pitchFamily="2" charset="0"/>
              </a:rPr>
              <a:t>—Emergency calls can only be cancelled from the device that initiated the call.</a:t>
            </a:r>
          </a:p>
          <a:p>
            <a:pPr marL="465138" indent="-342900">
              <a:buSzPct val="70000"/>
              <a:buFont typeface="Arial" panose="020B0604020202020204" pitchFamily="34" charset="0"/>
              <a:buChar char="•"/>
              <a:defRPr/>
            </a:pPr>
            <a:r>
              <a:rPr lang="en-US" sz="2400" b="1" dirty="0">
                <a:latin typeface="Bliss 2 Bold" panose="02000506030000020004" pitchFamily="2" charset="0"/>
              </a:rPr>
              <a:t>Pendants</a:t>
            </a:r>
            <a:r>
              <a:rPr lang="en-US" sz="2400" dirty="0">
                <a:latin typeface="Bliss 2" panose="02000506030000020004" pitchFamily="2" charset="0"/>
              </a:rPr>
              <a:t>—If included, pendants and wrist bands must comply with the standard’s performance requirements. However, these devices are not a substitute for the fixed emergency call station requirement.</a:t>
            </a:r>
          </a:p>
          <a:p>
            <a:pPr marL="465138" indent="-342900">
              <a:buSzPct val="70000"/>
              <a:buFont typeface="Arial" panose="020B0604020202020204" pitchFamily="34" charset="0"/>
              <a:buChar char="•"/>
              <a:defRPr/>
            </a:pPr>
            <a:r>
              <a:rPr lang="en-US" sz="2400" b="1" dirty="0">
                <a:latin typeface="Bliss 2 Bold" panose="02000506030000020004" pitchFamily="2" charset="0"/>
              </a:rPr>
              <a:t>Repeater/Locators</a:t>
            </a:r>
            <a:r>
              <a:rPr lang="en-US" sz="2400" dirty="0">
                <a:latin typeface="Bliss 2" panose="02000506030000020004" pitchFamily="2" charset="0"/>
              </a:rPr>
              <a:t>—If included, they must comply with the standard’s performance requirements. </a:t>
            </a:r>
          </a:p>
          <a:p>
            <a:pPr marL="465138" indent="-342900">
              <a:buSzPct val="70000"/>
              <a:buFont typeface="Arial" panose="020B0604020202020204" pitchFamily="34" charset="0"/>
              <a:buChar char="•"/>
              <a:defRPr/>
            </a:pPr>
            <a:r>
              <a:rPr lang="en-US" sz="2400" b="1" dirty="0">
                <a:latin typeface="Bliss 2 Bold" panose="02000506030000020004" pitchFamily="2" charset="0"/>
              </a:rPr>
              <a:t>Low battery power</a:t>
            </a:r>
            <a:r>
              <a:rPr lang="en-US" sz="2400" dirty="0">
                <a:latin typeface="Bliss 2" panose="02000506030000020004" pitchFamily="2" charset="0"/>
              </a:rPr>
              <a:t>—Wireless transmitters must report low battery power at least seven days before loss of power.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790C8144-94E7-0AC8-0639-E2DAF0B6C7EE}"/>
              </a:ext>
            </a:extLst>
          </p:cNvPr>
          <p:cNvSpPr txBox="1">
            <a:spLocks noChangeArrowheads="1"/>
          </p:cNvSpPr>
          <p:nvPr/>
        </p:nvSpPr>
        <p:spPr bwMode="auto">
          <a:xfrm>
            <a:off x="542925" y="585788"/>
            <a:ext cx="8307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UL® 2560 Requirements</a:t>
            </a:r>
          </a:p>
        </p:txBody>
      </p:sp>
      <p:sp>
        <p:nvSpPr>
          <p:cNvPr id="5" name="TextBox 4">
            <a:extLst>
              <a:ext uri="{FF2B5EF4-FFF2-40B4-BE49-F238E27FC236}">
                <a16:creationId xmlns:a16="http://schemas.microsoft.com/office/drawing/2014/main" id="{4CCA5418-4C2B-9F7D-45D3-72E9600D0E58}"/>
              </a:ext>
            </a:extLst>
          </p:cNvPr>
          <p:cNvSpPr txBox="1"/>
          <p:nvPr/>
        </p:nvSpPr>
        <p:spPr>
          <a:xfrm>
            <a:off x="542925" y="1576479"/>
            <a:ext cx="12365037" cy="1472163"/>
          </a:xfrm>
          <a:prstGeom prst="rect">
            <a:avLst/>
          </a:prstGeom>
          <a:noFill/>
        </p:spPr>
        <p:txBody>
          <a:bodyPr wrap="square">
            <a:spAutoFit/>
          </a:bodyPr>
          <a:lstStyle/>
          <a:p>
            <a:pPr marL="3175" indent="-3175">
              <a:buSzPct val="70000"/>
            </a:pPr>
            <a:r>
              <a:rPr lang="en-US" altLang="en-US" sz="2400" dirty="0">
                <a:latin typeface="Bliss 2" panose="02000506030000020004" pitchFamily="2" charset="0"/>
              </a:rPr>
              <a:t>In order for Repeater/Locators to comply with the UL</a:t>
            </a:r>
            <a:r>
              <a:rPr lang="en-US" altLang="en-US" sz="2400" baseline="30000" dirty="0">
                <a:latin typeface="Bliss 2" panose="02000506030000020004" pitchFamily="2" charset="0"/>
              </a:rPr>
              <a:t>®</a:t>
            </a:r>
            <a:r>
              <a:rPr lang="en-US" altLang="en-US" sz="2400" dirty="0">
                <a:latin typeface="Bliss 2" panose="02000506030000020004" pitchFamily="2" charset="0"/>
              </a:rPr>
              <a:t> 2560 standard’s supervision and alarm transmission requirements, this device/repeater matrix must be followed.</a:t>
            </a:r>
          </a:p>
        </p:txBody>
      </p:sp>
      <p:pic>
        <p:nvPicPr>
          <p:cNvPr id="2" name="Picture 3" descr="2016-0706-TC500-IL881-pg2-devices-to-repeaters.PNG">
            <a:extLst>
              <a:ext uri="{FF2B5EF4-FFF2-40B4-BE49-F238E27FC236}">
                <a16:creationId xmlns:a16="http://schemas.microsoft.com/office/drawing/2014/main" id="{1435110B-3BC9-6E1E-1F19-0CFBC8F160B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1397"/>
          <a:stretch/>
        </p:blipFill>
        <p:spPr bwMode="auto">
          <a:xfrm>
            <a:off x="1769527" y="3331447"/>
            <a:ext cx="4767262" cy="281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2016-0706-TC500-IL881-pg2-devices-to-repeaters.PNG">
            <a:extLst>
              <a:ext uri="{FF2B5EF4-FFF2-40B4-BE49-F238E27FC236}">
                <a16:creationId xmlns:a16="http://schemas.microsoft.com/office/drawing/2014/main" id="{FC6A6C9B-1C8E-506A-1794-A46EF015A7F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505" b="17422"/>
          <a:stretch/>
        </p:blipFill>
        <p:spPr bwMode="auto">
          <a:xfrm>
            <a:off x="7194015" y="3331447"/>
            <a:ext cx="4768647" cy="231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292CEBD5-D950-94DD-E71B-F5F8DC049585}"/>
              </a:ext>
            </a:extLst>
          </p:cNvPr>
          <p:cNvSpPr txBox="1">
            <a:spLocks noChangeArrowheads="1"/>
          </p:cNvSpPr>
          <p:nvPr/>
        </p:nvSpPr>
        <p:spPr bwMode="auto">
          <a:xfrm>
            <a:off x="579438" y="565150"/>
            <a:ext cx="81327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System Components</a:t>
            </a:r>
          </a:p>
        </p:txBody>
      </p:sp>
      <p:sp>
        <p:nvSpPr>
          <p:cNvPr id="4" name="TextBox 3">
            <a:extLst>
              <a:ext uri="{FF2B5EF4-FFF2-40B4-BE49-F238E27FC236}">
                <a16:creationId xmlns:a16="http://schemas.microsoft.com/office/drawing/2014/main" id="{9F9D2654-6CFC-1BCB-67C6-DE1798985C10}"/>
              </a:ext>
            </a:extLst>
          </p:cNvPr>
          <p:cNvSpPr txBox="1"/>
          <p:nvPr/>
        </p:nvSpPr>
        <p:spPr>
          <a:xfrm>
            <a:off x="579438" y="1555750"/>
            <a:ext cx="12765087" cy="1785104"/>
          </a:xfrm>
          <a:prstGeom prst="rect">
            <a:avLst/>
          </a:prstGeom>
          <a:noFill/>
        </p:spPr>
        <p:txBody>
          <a:bodyPr wrap="square">
            <a:spAutoFit/>
          </a:bodyPr>
          <a:lstStyle/>
          <a:p>
            <a:pPr marL="0" indent="0">
              <a:spcBef>
                <a:spcPts val="0"/>
              </a:spcBef>
              <a:spcAft>
                <a:spcPts val="1200"/>
              </a:spcAft>
              <a:defRPr/>
            </a:pPr>
            <a:r>
              <a:rPr lang="en-US" sz="2800" b="1" dirty="0">
                <a:latin typeface="Bliss 2 Bold" panose="02000506030000020004" pitchFamily="2" charset="0"/>
              </a:rPr>
              <a:t>Central Notification Station </a:t>
            </a:r>
          </a:p>
          <a:p>
            <a:pPr marL="225425" indent="0">
              <a:defRPr/>
            </a:pPr>
            <a:r>
              <a:rPr lang="en-US" sz="2400" dirty="0">
                <a:latin typeface="Bliss 2" panose="02000506030000020004" pitchFamily="2" charset="0"/>
              </a:rPr>
              <a:t>The NC475 Appliance Server with LS500 license</a:t>
            </a:r>
            <a:r>
              <a:rPr lang="en-US" sz="2400" dirty="0">
                <a:effectLst>
                  <a:outerShdw blurRad="38100" dist="38100" dir="2700000" algn="tl">
                    <a:srgbClr val="C0C0C0"/>
                  </a:outerShdw>
                </a:effectLst>
                <a:latin typeface="Bliss 2" panose="02000506030000020004" pitchFamily="2" charset="0"/>
              </a:rPr>
              <a:t> </a:t>
            </a:r>
            <a:r>
              <a:rPr lang="en-US" sz="2400" dirty="0">
                <a:latin typeface="Bliss 2" panose="02000506030000020004" pitchFamily="2" charset="0"/>
              </a:rPr>
              <a:t>processes and displays transmitter call information from the system’s receiver. Many programmable options are available to customize a facility’s system.</a:t>
            </a:r>
          </a:p>
        </p:txBody>
      </p:sp>
      <p:sp>
        <p:nvSpPr>
          <p:cNvPr id="5" name="Rectangle 6">
            <a:extLst>
              <a:ext uri="{FF2B5EF4-FFF2-40B4-BE49-F238E27FC236}">
                <a16:creationId xmlns:a16="http://schemas.microsoft.com/office/drawing/2014/main" id="{210D4E67-DA70-9634-845D-6D6DC21AF957}"/>
              </a:ext>
            </a:extLst>
          </p:cNvPr>
          <p:cNvSpPr>
            <a:spLocks noChangeArrowheads="1"/>
          </p:cNvSpPr>
          <p:nvPr/>
        </p:nvSpPr>
        <p:spPr bwMode="auto">
          <a:xfrm>
            <a:off x="5407723" y="3340854"/>
            <a:ext cx="83621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buSzTx/>
            </a:pPr>
            <a:r>
              <a:rPr lang="en-US" altLang="en-US" sz="2400" dirty="0">
                <a:latin typeface="Bliss 2" panose="02000506030000020004" pitchFamily="2" charset="0"/>
              </a:rPr>
              <a:t>The NC475 Appliance Server includes pre-installed Tek-CARE software.  Ordering appropriate licenses such as LS500, central monitoring, reporting and text messaging capabilities will provide the desired features. </a:t>
            </a:r>
          </a:p>
          <a:p>
            <a:pPr>
              <a:buSzTx/>
            </a:pPr>
            <a:br>
              <a:rPr lang="en-US" altLang="en-US" sz="2400" dirty="0">
                <a:latin typeface="Bliss 2" panose="02000506030000020004" pitchFamily="2" charset="0"/>
              </a:rPr>
            </a:br>
            <a:endParaRPr lang="en-US" altLang="en-US" sz="1800" dirty="0">
              <a:latin typeface="Bliss 2" panose="02000506030000020004" pitchFamily="2" charset="0"/>
            </a:endParaRPr>
          </a:p>
        </p:txBody>
      </p:sp>
      <p:pic>
        <p:nvPicPr>
          <p:cNvPr id="3" name="Picture 2">
            <a:extLst>
              <a:ext uri="{FF2B5EF4-FFF2-40B4-BE49-F238E27FC236}">
                <a16:creationId xmlns:a16="http://schemas.microsoft.com/office/drawing/2014/main" id="{EF238466-36A7-E763-C7BF-E995F3FE99CC}"/>
              </a:ext>
            </a:extLst>
          </p:cNvPr>
          <p:cNvPicPr>
            <a:picLocks noChangeAspect="1"/>
          </p:cNvPicPr>
          <p:nvPr/>
        </p:nvPicPr>
        <p:blipFill>
          <a:blip r:embed="rId5"/>
          <a:stretch>
            <a:fillRect/>
          </a:stretch>
        </p:blipFill>
        <p:spPr>
          <a:xfrm>
            <a:off x="579439" y="3340854"/>
            <a:ext cx="4560972" cy="3704523"/>
          </a:xfrm>
          <a:prstGeom prst="rect">
            <a:avLst/>
          </a:prstGeom>
        </p:spPr>
      </p:pic>
      <p:sp>
        <p:nvSpPr>
          <p:cNvPr id="6" name="TextBox 5">
            <a:extLst>
              <a:ext uri="{FF2B5EF4-FFF2-40B4-BE49-F238E27FC236}">
                <a16:creationId xmlns:a16="http://schemas.microsoft.com/office/drawing/2014/main" id="{4A418A50-440C-1E60-4003-A7313CAF447C}"/>
              </a:ext>
            </a:extLst>
          </p:cNvPr>
          <p:cNvSpPr txBox="1"/>
          <p:nvPr/>
        </p:nvSpPr>
        <p:spPr>
          <a:xfrm>
            <a:off x="579438" y="7099141"/>
            <a:ext cx="4560972" cy="646331"/>
          </a:xfrm>
          <a:prstGeom prst="rect">
            <a:avLst/>
          </a:prstGeom>
          <a:noFill/>
        </p:spPr>
        <p:txBody>
          <a:bodyPr wrap="square" rtlCol="0">
            <a:spAutoFit/>
          </a:bodyPr>
          <a:lstStyle/>
          <a:p>
            <a:pPr algn="ctr"/>
            <a:r>
              <a:rPr lang="en-US" sz="1800" b="1" dirty="0"/>
              <a:t>NC475DESK Tek-CARE Appliance Server</a:t>
            </a:r>
          </a:p>
          <a:p>
            <a:pPr algn="ctr"/>
            <a:r>
              <a:rPr lang="en-US" sz="1800" b="1" dirty="0"/>
              <a:t>(Keyboard and mouse not pictured)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1805A5E8-8B86-73B1-291B-035D5B63D593}"/>
              </a:ext>
            </a:extLst>
          </p:cNvPr>
          <p:cNvSpPr txBox="1">
            <a:spLocks noChangeArrowheads="1"/>
          </p:cNvSpPr>
          <p:nvPr/>
        </p:nvSpPr>
        <p:spPr bwMode="auto">
          <a:xfrm>
            <a:off x="615950" y="5683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System Components</a:t>
            </a:r>
          </a:p>
        </p:txBody>
      </p:sp>
      <p:sp>
        <p:nvSpPr>
          <p:cNvPr id="4" name="TextBox 3">
            <a:extLst>
              <a:ext uri="{FF2B5EF4-FFF2-40B4-BE49-F238E27FC236}">
                <a16:creationId xmlns:a16="http://schemas.microsoft.com/office/drawing/2014/main" id="{CEB23D4F-32D1-BDAE-F46F-4DC5C5497C9F}"/>
              </a:ext>
            </a:extLst>
          </p:cNvPr>
          <p:cNvSpPr txBox="1"/>
          <p:nvPr/>
        </p:nvSpPr>
        <p:spPr>
          <a:xfrm>
            <a:off x="615950" y="1635125"/>
            <a:ext cx="13398500" cy="1415772"/>
          </a:xfrm>
          <a:prstGeom prst="rect">
            <a:avLst/>
          </a:prstGeom>
          <a:noFill/>
        </p:spPr>
        <p:txBody>
          <a:bodyPr>
            <a:spAutoFit/>
          </a:bodyPr>
          <a:lstStyle/>
          <a:p>
            <a:pPr marL="0" indent="0">
              <a:spcAft>
                <a:spcPts val="1200"/>
              </a:spcAft>
              <a:defRPr/>
            </a:pPr>
            <a:r>
              <a:rPr lang="en-US" sz="2800" b="1" dirty="0">
                <a:latin typeface="Bliss 2 Bold" panose="02000506030000020004" pitchFamily="2" charset="0"/>
              </a:rPr>
              <a:t>Central Notification Station </a:t>
            </a:r>
          </a:p>
          <a:p>
            <a:pPr marL="0" indent="0">
              <a:defRPr/>
            </a:pPr>
            <a:r>
              <a:rPr lang="en-US" sz="2400" dirty="0">
                <a:latin typeface="Bliss 2" panose="02000506030000020004" pitchFamily="2" charset="0"/>
              </a:rPr>
              <a:t>The </a:t>
            </a:r>
            <a:r>
              <a:rPr lang="en-US" sz="2400" b="1" dirty="0">
                <a:effectLst>
                  <a:outerShdw blurRad="38100" dist="38100" dir="2700000" algn="tl">
                    <a:srgbClr val="C0C0C0"/>
                  </a:outerShdw>
                </a:effectLst>
                <a:latin typeface="Bliss 2 Bold" panose="02000506030000020004" pitchFamily="2" charset="0"/>
              </a:rPr>
              <a:t>Receiver</a:t>
            </a:r>
            <a:r>
              <a:rPr lang="en-US" sz="2400" dirty="0">
                <a:latin typeface="Bliss 2" panose="02000506030000020004" pitchFamily="2" charset="0"/>
              </a:rPr>
              <a:t> collects signals from the transmitters, repeater/locators in the field and then transfers that information to the NC475 Appliance Server. </a:t>
            </a:r>
          </a:p>
        </p:txBody>
      </p:sp>
      <p:pic>
        <p:nvPicPr>
          <p:cNvPr id="3" name="Picture 2">
            <a:extLst>
              <a:ext uri="{FF2B5EF4-FFF2-40B4-BE49-F238E27FC236}">
                <a16:creationId xmlns:a16="http://schemas.microsoft.com/office/drawing/2014/main" id="{A4EDD12F-1F38-D966-8541-55634C255360}"/>
              </a:ext>
            </a:extLst>
          </p:cNvPr>
          <p:cNvPicPr>
            <a:picLocks noChangeAspect="1"/>
          </p:cNvPicPr>
          <p:nvPr/>
        </p:nvPicPr>
        <p:blipFill>
          <a:blip r:embed="rId3"/>
          <a:stretch>
            <a:fillRect/>
          </a:stretch>
        </p:blipFill>
        <p:spPr>
          <a:xfrm>
            <a:off x="2433201" y="3391972"/>
            <a:ext cx="3649035" cy="2118160"/>
          </a:xfrm>
          <a:prstGeom prst="rect">
            <a:avLst/>
          </a:prstGeom>
        </p:spPr>
      </p:pic>
      <p:sp>
        <p:nvSpPr>
          <p:cNvPr id="6" name="TextBox 5">
            <a:extLst>
              <a:ext uri="{FF2B5EF4-FFF2-40B4-BE49-F238E27FC236}">
                <a16:creationId xmlns:a16="http://schemas.microsoft.com/office/drawing/2014/main" id="{510FCF9E-41D3-5E6E-D0CC-1532BD4B96C5}"/>
              </a:ext>
            </a:extLst>
          </p:cNvPr>
          <p:cNvSpPr txBox="1"/>
          <p:nvPr/>
        </p:nvSpPr>
        <p:spPr>
          <a:xfrm>
            <a:off x="3050424" y="5510132"/>
            <a:ext cx="2414588" cy="523220"/>
          </a:xfrm>
          <a:prstGeom prst="rect">
            <a:avLst/>
          </a:prstGeom>
          <a:noFill/>
        </p:spPr>
        <p:txBody>
          <a:bodyPr wrap="square">
            <a:spAutoFit/>
          </a:bodyPr>
          <a:lstStyle/>
          <a:p>
            <a:pPr algn="ctr" eaLnBrk="1" hangingPunct="1">
              <a:spcBef>
                <a:spcPct val="0"/>
              </a:spcBef>
              <a:buSzTx/>
            </a:pPr>
            <a:r>
              <a:rPr lang="en-US" altLang="en-US" sz="1400" b="1" dirty="0">
                <a:latin typeface="Bliss 2 Bold" panose="02000506030000020004" pitchFamily="2" charset="0"/>
              </a:rPr>
              <a:t>NC510UL </a:t>
            </a:r>
          </a:p>
          <a:p>
            <a:pPr algn="ctr" eaLnBrk="1" hangingPunct="1">
              <a:spcBef>
                <a:spcPct val="0"/>
              </a:spcBef>
              <a:buSzTx/>
            </a:pPr>
            <a:r>
              <a:rPr lang="en-US" altLang="en-US" sz="1400" b="1" dirty="0">
                <a:latin typeface="Bliss 2 Bold" panose="02000506030000020004" pitchFamily="2" charset="0"/>
              </a:rPr>
              <a:t>Receiver</a:t>
            </a:r>
            <a:endParaRPr lang="en-US" b="1" dirty="0">
              <a:latin typeface="Bliss 2 Bold" panose="02000506030000020004" pitchFamily="2" charset="0"/>
            </a:endParaRPr>
          </a:p>
        </p:txBody>
      </p:sp>
      <p:sp>
        <p:nvSpPr>
          <p:cNvPr id="9" name="TextBox 8">
            <a:extLst>
              <a:ext uri="{FF2B5EF4-FFF2-40B4-BE49-F238E27FC236}">
                <a16:creationId xmlns:a16="http://schemas.microsoft.com/office/drawing/2014/main" id="{F3736528-C6EE-1F41-38F3-649F2D28E9DC}"/>
              </a:ext>
            </a:extLst>
          </p:cNvPr>
          <p:cNvSpPr txBox="1"/>
          <p:nvPr/>
        </p:nvSpPr>
        <p:spPr>
          <a:xfrm>
            <a:off x="615950" y="6594475"/>
            <a:ext cx="13398500" cy="830997"/>
          </a:xfrm>
          <a:prstGeom prst="rect">
            <a:avLst/>
          </a:prstGeom>
          <a:noFill/>
        </p:spPr>
        <p:txBody>
          <a:bodyPr wrap="square">
            <a:spAutoFit/>
          </a:bodyPr>
          <a:lstStyle/>
          <a:p>
            <a:pPr eaLnBrk="1" hangingPunct="1">
              <a:spcBef>
                <a:spcPct val="0"/>
              </a:spcBef>
              <a:buSzTx/>
            </a:pPr>
            <a:r>
              <a:rPr lang="en-US" altLang="en-US" sz="2400" dirty="0">
                <a:latin typeface="Bliss 2" panose="02000506030000020004" pitchFamily="2" charset="0"/>
              </a:rPr>
              <a:t>The NC510UL Receiver is connected directly to the NC475 via the supplied cable. The receiver transfers information received from the transmitters in the field to the NC475.</a:t>
            </a:r>
          </a:p>
        </p:txBody>
      </p:sp>
      <p:pic>
        <p:nvPicPr>
          <p:cNvPr id="2" name="Picture 1">
            <a:extLst>
              <a:ext uri="{FF2B5EF4-FFF2-40B4-BE49-F238E27FC236}">
                <a16:creationId xmlns:a16="http://schemas.microsoft.com/office/drawing/2014/main" id="{1CEC16AC-562F-B275-FEEF-02E9DF196BE4}"/>
              </a:ext>
            </a:extLst>
          </p:cNvPr>
          <p:cNvPicPr>
            <a:picLocks noChangeAspect="1"/>
          </p:cNvPicPr>
          <p:nvPr/>
        </p:nvPicPr>
        <p:blipFill>
          <a:blip r:embed="rId4"/>
          <a:stretch>
            <a:fillRect/>
          </a:stretch>
        </p:blipFill>
        <p:spPr>
          <a:xfrm>
            <a:off x="7998543" y="2861169"/>
            <a:ext cx="3581433" cy="2908920"/>
          </a:xfrm>
          <a:prstGeom prst="rect">
            <a:avLst/>
          </a:prstGeom>
        </p:spPr>
      </p:pic>
      <p:sp>
        <p:nvSpPr>
          <p:cNvPr id="5" name="TextBox 4">
            <a:extLst>
              <a:ext uri="{FF2B5EF4-FFF2-40B4-BE49-F238E27FC236}">
                <a16:creationId xmlns:a16="http://schemas.microsoft.com/office/drawing/2014/main" id="{14A8F995-7D3A-9A4E-55C7-9E64FC993C41}"/>
              </a:ext>
            </a:extLst>
          </p:cNvPr>
          <p:cNvSpPr txBox="1"/>
          <p:nvPr/>
        </p:nvSpPr>
        <p:spPr>
          <a:xfrm>
            <a:off x="7807455" y="5684881"/>
            <a:ext cx="3959824" cy="584775"/>
          </a:xfrm>
          <a:prstGeom prst="rect">
            <a:avLst/>
          </a:prstGeom>
          <a:noFill/>
        </p:spPr>
        <p:txBody>
          <a:bodyPr wrap="square" rtlCol="0">
            <a:spAutoFit/>
          </a:bodyPr>
          <a:lstStyle/>
          <a:p>
            <a:pPr algn="ctr"/>
            <a:r>
              <a:rPr lang="en-US" sz="1600" b="1" dirty="0"/>
              <a:t>NC475DESK Tek-CARE Appliance Server</a:t>
            </a:r>
          </a:p>
          <a:p>
            <a:pPr algn="ctr"/>
            <a:r>
              <a:rPr lang="en-US" sz="1600" b="1" dirty="0"/>
              <a:t>(Keyboard and mouse not pictured)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extBox 4">
            <a:extLst>
              <a:ext uri="{FF2B5EF4-FFF2-40B4-BE49-F238E27FC236}">
                <a16:creationId xmlns:a16="http://schemas.microsoft.com/office/drawing/2014/main" id="{74C336BE-5F55-BEE0-965C-E55FDCA0B730}"/>
              </a:ext>
            </a:extLst>
          </p:cNvPr>
          <p:cNvSpPr txBox="1">
            <a:spLocks noChangeArrowheads="1"/>
          </p:cNvSpPr>
          <p:nvPr/>
        </p:nvSpPr>
        <p:spPr bwMode="auto">
          <a:xfrm>
            <a:off x="674688" y="525463"/>
            <a:ext cx="13592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System Components</a:t>
            </a:r>
          </a:p>
        </p:txBody>
      </p:sp>
      <p:sp>
        <p:nvSpPr>
          <p:cNvPr id="27651" name="TextBox 6">
            <a:extLst>
              <a:ext uri="{FF2B5EF4-FFF2-40B4-BE49-F238E27FC236}">
                <a16:creationId xmlns:a16="http://schemas.microsoft.com/office/drawing/2014/main" id="{C12B1766-10A4-43C8-9839-668977455CFA}"/>
              </a:ext>
            </a:extLst>
          </p:cNvPr>
          <p:cNvSpPr txBox="1">
            <a:spLocks noChangeArrowheads="1"/>
          </p:cNvSpPr>
          <p:nvPr/>
        </p:nvSpPr>
        <p:spPr bwMode="auto">
          <a:xfrm>
            <a:off x="674688" y="1385888"/>
            <a:ext cx="878363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marL="0" indent="0">
              <a:spcAft>
                <a:spcPts val="1200"/>
              </a:spcAft>
              <a:defRPr/>
            </a:pPr>
            <a:r>
              <a:rPr lang="en-US" sz="2800" b="1" dirty="0">
                <a:latin typeface="Bliss 2 Bold" panose="02000506030000020004" pitchFamily="2" charset="0"/>
              </a:rPr>
              <a:t>Central Notification Station </a:t>
            </a:r>
          </a:p>
          <a:p>
            <a:pPr marL="0" indent="0">
              <a:defRPr/>
            </a:pPr>
            <a:r>
              <a:rPr lang="en-US" sz="2400" dirty="0">
                <a:latin typeface="Bliss 2" panose="02000506030000020004" pitchFamily="2" charset="0"/>
              </a:rPr>
              <a:t>The </a:t>
            </a:r>
            <a:r>
              <a:rPr lang="en-US" sz="2400" b="1" dirty="0">
                <a:effectLst>
                  <a:outerShdw blurRad="38100" dist="38100" dir="2700000" algn="tl">
                    <a:srgbClr val="C0C0C0"/>
                  </a:outerShdw>
                </a:effectLst>
                <a:latin typeface="Bliss 2 Bold" panose="02000506030000020004" pitchFamily="2" charset="0"/>
              </a:rPr>
              <a:t>Uninterruptible Power Supply</a:t>
            </a:r>
            <a:r>
              <a:rPr lang="en-US" sz="2400" b="1" dirty="0">
                <a:latin typeface="Bliss 2 Bold" panose="02000506030000020004" pitchFamily="2" charset="0"/>
              </a:rPr>
              <a:t> </a:t>
            </a:r>
            <a:r>
              <a:rPr lang="en-US" sz="2400" dirty="0">
                <a:latin typeface="Bliss 2" panose="02000506030000020004" pitchFamily="2" charset="0"/>
              </a:rPr>
              <a:t>provides uninterrupted power for the Appliance Server and Receiver in the event of utility power failures, brownouts and blackouts.</a:t>
            </a:r>
          </a:p>
        </p:txBody>
      </p:sp>
      <p:pic>
        <p:nvPicPr>
          <p:cNvPr id="2" name="Picture 1">
            <a:extLst>
              <a:ext uri="{FF2B5EF4-FFF2-40B4-BE49-F238E27FC236}">
                <a16:creationId xmlns:a16="http://schemas.microsoft.com/office/drawing/2014/main" id="{4144BB1D-92DA-E150-E847-0549F9560D5B}"/>
              </a:ext>
            </a:extLst>
          </p:cNvPr>
          <p:cNvPicPr>
            <a:picLocks noChangeAspect="1"/>
          </p:cNvPicPr>
          <p:nvPr/>
        </p:nvPicPr>
        <p:blipFill>
          <a:blip r:embed="rId3"/>
          <a:stretch>
            <a:fillRect/>
          </a:stretch>
        </p:blipFill>
        <p:spPr>
          <a:xfrm>
            <a:off x="10385310" y="4686306"/>
            <a:ext cx="3109705" cy="1805094"/>
          </a:xfrm>
          <a:prstGeom prst="rect">
            <a:avLst/>
          </a:prstGeom>
        </p:spPr>
      </p:pic>
      <p:sp>
        <p:nvSpPr>
          <p:cNvPr id="3" name="TextBox 2">
            <a:extLst>
              <a:ext uri="{FF2B5EF4-FFF2-40B4-BE49-F238E27FC236}">
                <a16:creationId xmlns:a16="http://schemas.microsoft.com/office/drawing/2014/main" id="{3B708176-B5F0-763F-05A5-E8DCEA288A77}"/>
              </a:ext>
            </a:extLst>
          </p:cNvPr>
          <p:cNvSpPr txBox="1"/>
          <p:nvPr/>
        </p:nvSpPr>
        <p:spPr>
          <a:xfrm>
            <a:off x="10732868" y="6534262"/>
            <a:ext cx="2414588" cy="584775"/>
          </a:xfrm>
          <a:prstGeom prst="rect">
            <a:avLst/>
          </a:prstGeom>
          <a:noFill/>
        </p:spPr>
        <p:txBody>
          <a:bodyPr wrap="square">
            <a:spAutoFit/>
          </a:bodyPr>
          <a:lstStyle/>
          <a:p>
            <a:pPr algn="ctr" eaLnBrk="1" hangingPunct="1">
              <a:spcBef>
                <a:spcPct val="0"/>
              </a:spcBef>
              <a:buSzTx/>
            </a:pPr>
            <a:r>
              <a:rPr lang="en-US" altLang="en-US" sz="1600" b="1" dirty="0">
                <a:latin typeface="Bliss 2 Bold" panose="02000506030000020004" pitchFamily="2" charset="0"/>
              </a:rPr>
              <a:t>NC510UL </a:t>
            </a:r>
          </a:p>
          <a:p>
            <a:pPr algn="ctr" eaLnBrk="1" hangingPunct="1">
              <a:spcBef>
                <a:spcPct val="0"/>
              </a:spcBef>
              <a:buSzTx/>
            </a:pPr>
            <a:r>
              <a:rPr lang="en-US" altLang="en-US" sz="1600" b="1" dirty="0">
                <a:latin typeface="Bliss 2 Bold" panose="02000506030000020004" pitchFamily="2" charset="0"/>
              </a:rPr>
              <a:t>Receiver</a:t>
            </a:r>
            <a:endParaRPr lang="en-US" sz="3200" b="1" dirty="0">
              <a:latin typeface="Bliss 2 Bold" panose="02000506030000020004" pitchFamily="2" charset="0"/>
            </a:endParaRPr>
          </a:p>
        </p:txBody>
      </p:sp>
      <p:pic>
        <p:nvPicPr>
          <p:cNvPr id="5" name="Picture 4">
            <a:extLst>
              <a:ext uri="{FF2B5EF4-FFF2-40B4-BE49-F238E27FC236}">
                <a16:creationId xmlns:a16="http://schemas.microsoft.com/office/drawing/2014/main" id="{05569292-3EE9-DA36-700B-9F83CD6D4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699" y="3597293"/>
            <a:ext cx="3431249" cy="2322465"/>
          </a:xfrm>
          <a:prstGeom prst="rect">
            <a:avLst/>
          </a:prstGeom>
        </p:spPr>
      </p:pic>
      <p:sp>
        <p:nvSpPr>
          <p:cNvPr id="9" name="TextBox 8">
            <a:extLst>
              <a:ext uri="{FF2B5EF4-FFF2-40B4-BE49-F238E27FC236}">
                <a16:creationId xmlns:a16="http://schemas.microsoft.com/office/drawing/2014/main" id="{B508A8A9-3C1A-B640-1917-57A0D1C9CC58}"/>
              </a:ext>
            </a:extLst>
          </p:cNvPr>
          <p:cNvSpPr txBox="1"/>
          <p:nvPr/>
        </p:nvSpPr>
        <p:spPr>
          <a:xfrm>
            <a:off x="561551" y="6346060"/>
            <a:ext cx="9363063" cy="1200329"/>
          </a:xfrm>
          <a:prstGeom prst="rect">
            <a:avLst/>
          </a:prstGeom>
          <a:noFill/>
        </p:spPr>
        <p:txBody>
          <a:bodyPr wrap="square">
            <a:spAutoFit/>
          </a:bodyPr>
          <a:lstStyle/>
          <a:p>
            <a:pPr eaLnBrk="1" hangingPunct="1">
              <a:spcBef>
                <a:spcPct val="0"/>
              </a:spcBef>
              <a:buSzTx/>
            </a:pPr>
            <a:r>
              <a:rPr lang="en-US" altLang="en-US" sz="2400" dirty="0">
                <a:latin typeface="Bliss 2" panose="02000506030000020004" pitchFamily="2" charset="0"/>
              </a:rPr>
              <a:t>When power is interrupted, the PK250B immediately cuts in to provide power until an emergency generator is activated or power is restored. Battery backup for the NC475 is rated for 10 minutes.</a:t>
            </a:r>
          </a:p>
        </p:txBody>
      </p:sp>
      <p:sp>
        <p:nvSpPr>
          <p:cNvPr id="6" name="Text Box 15">
            <a:extLst>
              <a:ext uri="{FF2B5EF4-FFF2-40B4-BE49-F238E27FC236}">
                <a16:creationId xmlns:a16="http://schemas.microsoft.com/office/drawing/2014/main" id="{02216948-1734-FE75-E867-6F620EE9A3D3}"/>
              </a:ext>
            </a:extLst>
          </p:cNvPr>
          <p:cNvSpPr txBox="1">
            <a:spLocks noChangeArrowheads="1"/>
          </p:cNvSpPr>
          <p:nvPr/>
        </p:nvSpPr>
        <p:spPr bwMode="auto">
          <a:xfrm>
            <a:off x="4964196" y="5301912"/>
            <a:ext cx="1769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5"/>
              </a:buBlip>
              <a:defRPr sz="1600">
                <a:solidFill>
                  <a:schemeClr val="tx1"/>
                </a:solidFill>
                <a:latin typeface="Arial" panose="020B0604020202020204" pitchFamily="34" charset="0"/>
              </a:defRPr>
            </a:lvl2pPr>
            <a:lvl3pPr marL="1143000" indent="-228600">
              <a:spcBef>
                <a:spcPct val="50000"/>
              </a:spcBef>
              <a:buSzPct val="80000"/>
              <a:buBlip>
                <a:blip r:embed="rId6"/>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SzTx/>
            </a:pPr>
            <a:r>
              <a:rPr lang="en-US" altLang="en-US" sz="1600" b="1" dirty="0">
                <a:latin typeface="Bliss 2 Bold" panose="02000506030000020004" pitchFamily="2" charset="0"/>
              </a:rPr>
              <a:t>PK250B </a:t>
            </a:r>
            <a:br>
              <a:rPr lang="en-US" altLang="en-US" sz="1600" b="1" dirty="0">
                <a:latin typeface="Bliss 2 Bold" panose="02000506030000020004" pitchFamily="2" charset="0"/>
              </a:rPr>
            </a:br>
            <a:r>
              <a:rPr lang="en-US" altLang="en-US" sz="1600" b="1" dirty="0">
                <a:latin typeface="Bliss 2 Bold" panose="02000506030000020004" pitchFamily="2" charset="0"/>
              </a:rPr>
              <a:t>Uninterruptible </a:t>
            </a:r>
            <a:br>
              <a:rPr lang="en-US" altLang="en-US" sz="1600" b="1" dirty="0">
                <a:latin typeface="Bliss 2 Bold" panose="02000506030000020004" pitchFamily="2" charset="0"/>
              </a:rPr>
            </a:br>
            <a:r>
              <a:rPr lang="en-US" altLang="en-US" sz="1600" b="1" dirty="0">
                <a:latin typeface="Bliss 2 Bold" panose="02000506030000020004" pitchFamily="2" charset="0"/>
              </a:rPr>
              <a:t>Power Supply</a:t>
            </a:r>
          </a:p>
        </p:txBody>
      </p:sp>
      <p:pic>
        <p:nvPicPr>
          <p:cNvPr id="7" name="Picture 6">
            <a:extLst>
              <a:ext uri="{FF2B5EF4-FFF2-40B4-BE49-F238E27FC236}">
                <a16:creationId xmlns:a16="http://schemas.microsoft.com/office/drawing/2014/main" id="{54529842-C2D1-7608-EABC-41528AB1BCA0}"/>
              </a:ext>
            </a:extLst>
          </p:cNvPr>
          <p:cNvPicPr>
            <a:picLocks noChangeAspect="1"/>
          </p:cNvPicPr>
          <p:nvPr/>
        </p:nvPicPr>
        <p:blipFill>
          <a:blip r:embed="rId7"/>
          <a:stretch>
            <a:fillRect/>
          </a:stretch>
        </p:blipFill>
        <p:spPr>
          <a:xfrm>
            <a:off x="10045242" y="1277819"/>
            <a:ext cx="3581433" cy="2908920"/>
          </a:xfrm>
          <a:prstGeom prst="rect">
            <a:avLst/>
          </a:prstGeom>
        </p:spPr>
      </p:pic>
      <p:sp>
        <p:nvSpPr>
          <p:cNvPr id="8" name="TextBox 7">
            <a:extLst>
              <a:ext uri="{FF2B5EF4-FFF2-40B4-BE49-F238E27FC236}">
                <a16:creationId xmlns:a16="http://schemas.microsoft.com/office/drawing/2014/main" id="{47DDC822-E751-EA71-CCCE-EE615A186629}"/>
              </a:ext>
            </a:extLst>
          </p:cNvPr>
          <p:cNvSpPr txBox="1"/>
          <p:nvPr/>
        </p:nvSpPr>
        <p:spPr>
          <a:xfrm>
            <a:off x="9854154" y="4101531"/>
            <a:ext cx="3959824" cy="584775"/>
          </a:xfrm>
          <a:prstGeom prst="rect">
            <a:avLst/>
          </a:prstGeom>
          <a:noFill/>
        </p:spPr>
        <p:txBody>
          <a:bodyPr wrap="square" rtlCol="0">
            <a:spAutoFit/>
          </a:bodyPr>
          <a:lstStyle/>
          <a:p>
            <a:pPr algn="ctr"/>
            <a:r>
              <a:rPr lang="en-US" sz="1600" b="1" dirty="0"/>
              <a:t>NC475DESK Tek-CARE Appliance Server</a:t>
            </a:r>
          </a:p>
          <a:p>
            <a:pPr algn="ctr"/>
            <a:r>
              <a:rPr lang="en-US" sz="1600" b="1" dirty="0"/>
              <a:t>(Keyboard and mouse not pictured)</a:t>
            </a:r>
          </a:p>
        </p:txBody>
      </p:sp>
    </p:spTree>
  </p:cSld>
  <p:clrMapOvr>
    <a:masterClrMapping/>
  </p:clrMapOvr>
</p:sld>
</file>

<file path=ppt/theme/theme1.xml><?xml version="1.0" encoding="utf-8"?>
<a:theme xmlns:a="http://schemas.openxmlformats.org/drawingml/2006/main" name="TekTon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48471</TotalTime>
  <Words>1185</Words>
  <Application>Microsoft Office PowerPoint</Application>
  <PresentationFormat>Custom</PresentationFormat>
  <Paragraphs>118</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Bliss 2</vt:lpstr>
      <vt:lpstr>Bliss 2 Bold</vt:lpstr>
      <vt:lpstr>Bliss 2 Light</vt:lpstr>
      <vt:lpstr>Calibri</vt:lpstr>
      <vt:lpstr>Calibri Light</vt:lpstr>
      <vt:lpstr>Courier New</vt:lpstr>
      <vt:lpstr>TekTone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Lisa Fisher</dc:creator>
  <cp:keywords/>
  <dc:description/>
  <cp:lastModifiedBy>Brad Hyder</cp:lastModifiedBy>
  <cp:revision>243</cp:revision>
  <dcterms:created xsi:type="dcterms:W3CDTF">2017-06-05T15:38:11Z</dcterms:created>
  <dcterms:modified xsi:type="dcterms:W3CDTF">2024-10-09T19:14:15Z</dcterms:modified>
  <cp:category/>
</cp:coreProperties>
</file>