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B427D"/>
    <a:srgbClr val="E4F7FB"/>
    <a:srgbClr val="86A2C4"/>
    <a:srgbClr val="0743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972"/>
    <p:restoredTop sz="94694"/>
  </p:normalViewPr>
  <p:slideViewPr>
    <p:cSldViewPr snapToGrid="0" showGuides="1">
      <p:cViewPr>
        <p:scale>
          <a:sx n="106" d="100"/>
          <a:sy n="106" d="100"/>
        </p:scale>
        <p:origin x="4944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73AEB9-A0E2-496A-9EFA-BEA32EAFFD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187B3C9-0E37-A2AC-315C-98DDAB2CB8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86AAAD-27AA-C2CA-5897-5C502667ED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2A934-6BD5-9049-AB3E-21D0F2D293C7}" type="datetimeFigureOut">
              <a:rPr lang="en-US" smtClean="0"/>
              <a:t>1/29/26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848295-03C0-5D2D-4D6F-9BC0506AA1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24B39E-D6A7-BB72-AD0F-CE4BD68C7B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1885D-1FAC-A344-B16D-F5432B53E5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581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4B049C-F126-FDAC-F565-B5E2A73D0D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99A174F-70FE-9C69-44DF-CB5DF9A76E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3BE033-54D4-3BF0-2C43-1F70B5F991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2A934-6BD5-9049-AB3E-21D0F2D293C7}" type="datetimeFigureOut">
              <a:rPr lang="en-US" smtClean="0"/>
              <a:t>1/29/26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EF1E37-4D68-1ADA-36AD-513B075A09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562863-7BB6-FAAD-992B-69F6BE2947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1885D-1FAC-A344-B16D-F5432B53E5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5008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826514D-3107-70FE-3D02-322E22376AF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2B6B2D3-8EAD-AE32-E40B-01086DCDE1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AD90AD-565E-E7C0-DE0E-C2B9C4047C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2A934-6BD5-9049-AB3E-21D0F2D293C7}" type="datetimeFigureOut">
              <a:rPr lang="en-US" smtClean="0"/>
              <a:t>1/29/26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856E5B-D7E0-1A1E-4ABD-B6A121B607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82E9C8-4395-AE20-4B0D-AD98B41D7F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1885D-1FAC-A344-B16D-F5432B53E5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1777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C794D9-004E-1C10-10E1-29225A7EFD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681F81-C18E-459B-8D82-0095A84A9C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864F7C-4C7B-FCC6-1B46-1B9FE3BC33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2A934-6BD5-9049-AB3E-21D0F2D293C7}" type="datetimeFigureOut">
              <a:rPr lang="en-US" smtClean="0"/>
              <a:t>1/29/26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8EA9C4-193A-F93D-C048-2E6F79586C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3C06C8-2460-16EB-E73D-362EB64CCA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1885D-1FAC-A344-B16D-F5432B53E5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9248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A9F34-1B5D-FF25-8878-493CD18866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11E01A-E97D-4590-F60C-EAB121ADBA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FF4B83-1B89-4679-C94B-8DAFF6E44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2A934-6BD5-9049-AB3E-21D0F2D293C7}" type="datetimeFigureOut">
              <a:rPr lang="en-US" smtClean="0"/>
              <a:t>1/29/26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547966-0349-9F30-3373-8EE62153B8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8C74BC-B68A-B92F-3D67-6DF41B7A80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1885D-1FAC-A344-B16D-F5432B53E5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3141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7FF63B-FB2F-8016-F189-669208FDE1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29235C-809A-4023-F51F-964DBEB632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CB33F7-A9B2-B4A2-B424-8C331966C9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1386A6-92EC-248E-F81B-B84141CF3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2A934-6BD5-9049-AB3E-21D0F2D293C7}" type="datetimeFigureOut">
              <a:rPr lang="en-US" smtClean="0"/>
              <a:t>1/29/26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DDF7B1-B29A-30BA-B139-90D251D4F8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F0F0D2-D05D-4332-358C-968C7227B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1885D-1FAC-A344-B16D-F5432B53E5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2716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45287C-F366-DEF8-540B-7DB71ABAA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8B1C3A-5B5B-688E-5FE0-6360499679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41729C-3DD7-B2A3-0765-F2F142A528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87392A6-C01F-3D14-6313-A6BF64A7652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2DAD895-D05A-0901-DBBB-C1F8C7807E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B5A8DE4-7AD4-A055-0835-B3C5CA6349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2A934-6BD5-9049-AB3E-21D0F2D293C7}" type="datetimeFigureOut">
              <a:rPr lang="en-US" smtClean="0"/>
              <a:t>1/29/26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052E406-E210-DA32-C782-F542210F83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B758A8D-AB32-CFAB-C789-91A25249B2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1885D-1FAC-A344-B16D-F5432B53E5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5635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E7E809-CE4C-A4CE-0795-FCDB4FA362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4915388-2AB3-9093-C8DE-1ADEBBD635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2A934-6BD5-9049-AB3E-21D0F2D293C7}" type="datetimeFigureOut">
              <a:rPr lang="en-US" smtClean="0"/>
              <a:t>1/29/26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CDC6B64-FC4F-CD28-79A4-028926D33C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551296-0E18-2DE4-2729-CDDADF983D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1885D-1FAC-A344-B16D-F5432B53E5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2753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4FB9B21-DB73-E695-4D98-AE24A71C35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2A934-6BD5-9049-AB3E-21D0F2D293C7}" type="datetimeFigureOut">
              <a:rPr lang="en-US" smtClean="0"/>
              <a:t>1/29/26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1137EF5-40BD-FC7C-F94F-0EE476E8E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2595B7-5077-B0DB-7A20-834F68ABA5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1885D-1FAC-A344-B16D-F5432B53E5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8655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79D077-DAB5-FF15-4C7B-A34F459560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BC968E-21E9-A39C-EA58-8E93E45998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5FAB06-DC59-1CDA-C78C-B487231080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AFABD4-EB11-EBB2-46EB-72475EED2F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2A934-6BD5-9049-AB3E-21D0F2D293C7}" type="datetimeFigureOut">
              <a:rPr lang="en-US" smtClean="0"/>
              <a:t>1/29/26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3657C0-2EEB-13F3-D73E-6273DD67E0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4F1D9E-01D0-6EC7-F782-019FF0A537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1885D-1FAC-A344-B16D-F5432B53E5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4014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B3C773-FC83-291C-8BCE-7A6DAD5D7D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3C5169F-72AF-20CF-7D25-C15C8076C06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141EB1-3D3D-9951-472D-2D796EB022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148C8D-D9C9-8071-DE14-6F9A436806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2A934-6BD5-9049-AB3E-21D0F2D293C7}" type="datetimeFigureOut">
              <a:rPr lang="en-US" smtClean="0"/>
              <a:t>1/29/26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19096B-FD0B-8280-DCEB-25EAD59B22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D20104-A88F-E415-FD55-38398B287B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1885D-1FAC-A344-B16D-F5432B53E5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5046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0"/>
                <a:lumOff val="10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rgbClr val="E4F7FB"/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87322FC-DD6C-A88D-5072-1C06B779AE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35AE46-2D73-72AF-A88A-D569201B26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6CA46D-5E30-46A2-ACE6-A3E4DCB3BE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32A934-6BD5-9049-AB3E-21D0F2D293C7}" type="datetimeFigureOut">
              <a:rPr lang="en-US" smtClean="0"/>
              <a:t>1/29/26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0E2A83-A262-08BA-1315-9AE8F60F8A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ABFB59-B1C1-5843-D35D-70A57D5AA8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01885D-1FAC-A344-B16D-F5432B53E5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5014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em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DD06530-3A83-02CE-C2BC-6B7F117FC7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19" b="3719"/>
          <a:stretch>
            <a:fillRect/>
          </a:stretch>
        </p:blipFill>
        <p:spPr bwMode="auto">
          <a:xfrm>
            <a:off x="0" y="0"/>
            <a:ext cx="14630400" cy="8306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48200B1-FC91-3BD7-026A-2CA6A080F8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6421" y="1255594"/>
            <a:ext cx="6695154" cy="27558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7B66395-CDE3-1395-5AB1-E42A3D3F560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49" t="20666" r="12872"/>
          <a:stretch/>
        </p:blipFill>
        <p:spPr>
          <a:xfrm>
            <a:off x="9072616" y="3648036"/>
            <a:ext cx="4575146" cy="45815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C845C26-F4EB-FBBA-0A42-756BF49F9A98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414" y="357982"/>
            <a:ext cx="2789356" cy="897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08613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D58F33-5ECD-2D47-7EB9-FE553D8A4B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7437D"/>
                </a:solidFill>
                <a:latin typeface="Bliss 2" panose="02000506030000020004" pitchFamily="2" charset="0"/>
              </a:rPr>
              <a:t>NC475 Tek-CARE Central Equipment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AC3652-F336-72C4-A865-5929FF670A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86373" y="1557124"/>
            <a:ext cx="8085763" cy="4710112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2000" dirty="0">
                <a:latin typeface="Bliss 2 Light" panose="02000506030000020004" pitchFamily="2" charset="0"/>
              </a:rPr>
              <a:t>Proprietary nurse call central equipment running the Tek- CARE OS. The </a:t>
            </a:r>
            <a:br>
              <a:rPr lang="en-US" sz="2000" dirty="0">
                <a:latin typeface="Bliss 2 Light" panose="02000506030000020004" pitchFamily="2" charset="0"/>
              </a:rPr>
            </a:br>
            <a:r>
              <a:rPr lang="en-US" sz="2000" dirty="0">
                <a:latin typeface="Bliss 2 Light" panose="02000506030000020004" pitchFamily="2" charset="0"/>
              </a:rPr>
              <a:t>Tek-CARE Central Equipment is available in two different variants: </a:t>
            </a:r>
          </a:p>
          <a:p>
            <a:pPr lvl="1">
              <a:lnSpc>
                <a:spcPct val="100000"/>
              </a:lnSpc>
            </a:pPr>
            <a:r>
              <a:rPr lang="en-US" sz="2000" dirty="0">
                <a:latin typeface="Bliss 2 Light" panose="02000506030000020004" pitchFamily="2" charset="0"/>
              </a:rPr>
              <a:t>The NC475 is a headless central equipment </a:t>
            </a:r>
          </a:p>
          <a:p>
            <a:pPr lvl="1">
              <a:lnSpc>
                <a:spcPct val="100000"/>
              </a:lnSpc>
            </a:pPr>
            <a:r>
              <a:rPr lang="en-US" sz="2000" dirty="0">
                <a:latin typeface="Bliss 2 Light" panose="02000506030000020004" pitchFamily="2" charset="0"/>
              </a:rPr>
              <a:t>The NC475DESK is supplied with a 22" touchscreen monitor (size may vary) and wireless keyboard and mouse</a:t>
            </a:r>
          </a:p>
          <a:p>
            <a:pPr>
              <a:lnSpc>
                <a:spcPct val="100000"/>
              </a:lnSpc>
            </a:pPr>
            <a:r>
              <a:rPr lang="en-US" sz="2000" dirty="0">
                <a:latin typeface="Bliss 2 Light" panose="02000506030000020004" pitchFamily="2" charset="0"/>
              </a:rPr>
              <a:t>Functions as a tone-visual master station for the Tek-CARE500 and </a:t>
            </a:r>
            <a:br>
              <a:rPr lang="en-US" sz="2000" dirty="0">
                <a:latin typeface="Bliss 2 Light" panose="02000506030000020004" pitchFamily="2" charset="0"/>
              </a:rPr>
            </a:br>
            <a:r>
              <a:rPr lang="en-US" sz="2000" dirty="0">
                <a:latin typeface="Bliss 2 Light" panose="02000506030000020004" pitchFamily="2" charset="0"/>
              </a:rPr>
              <a:t>Tek-CARE570 systems </a:t>
            </a:r>
          </a:p>
          <a:p>
            <a:pPr>
              <a:lnSpc>
                <a:spcPct val="100000"/>
              </a:lnSpc>
            </a:pPr>
            <a:r>
              <a:rPr lang="en-US" sz="2000" dirty="0">
                <a:latin typeface="Bliss 2 Light" panose="02000506030000020004" pitchFamily="2" charset="0"/>
              </a:rPr>
              <a:t>Includes paging software module for automatic and manual pages to staff</a:t>
            </a:r>
          </a:p>
          <a:p>
            <a:pPr>
              <a:lnSpc>
                <a:spcPct val="100000"/>
              </a:lnSpc>
            </a:pPr>
            <a:r>
              <a:rPr lang="en-US" sz="2000" dirty="0">
                <a:latin typeface="Bliss 2 Light" panose="02000506030000020004" pitchFamily="2" charset="0"/>
              </a:rPr>
              <a:t>Software module options include event monitoring, reporting, Staff App, Apple TV displays, email output, and more</a:t>
            </a:r>
          </a:p>
          <a:p>
            <a:pPr>
              <a:lnSpc>
                <a:spcPct val="100000"/>
              </a:lnSpc>
            </a:pPr>
            <a:r>
              <a:rPr lang="en-US" sz="2000" dirty="0">
                <a:latin typeface="Bliss 2 Light" panose="02000506030000020004" pitchFamily="2" charset="0"/>
              </a:rPr>
              <a:t>Two network interface ports provide connections to the Tek-CARE Network and facility LAN</a:t>
            </a:r>
          </a:p>
          <a:p>
            <a:pPr>
              <a:lnSpc>
                <a:spcPct val="100000"/>
              </a:lnSpc>
            </a:pPr>
            <a:r>
              <a:rPr lang="en-US" sz="2000" dirty="0">
                <a:latin typeface="Bliss 2 Light" panose="02000506030000020004" pitchFamily="2" charset="0"/>
              </a:rPr>
              <a:t>Six RS232 serial ports provide connections for a paging transmitter, a central monitoring interface, and Tek-CARE500 and Tek-CARE570 Receivers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029AB2A-CBAD-035E-0329-E064E40A34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623" y="1771785"/>
            <a:ext cx="3502316" cy="2831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5905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D58F33-5ECD-2D47-7EB9-FE553D8A4B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7437D"/>
                </a:solidFill>
                <a:latin typeface="Bliss 2" panose="02000506030000020004" pitchFamily="2" charset="0"/>
              </a:rPr>
              <a:t>NC403TS Tek-CARE Monitor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AC3652-F336-72C4-A865-5929FF670A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05706"/>
            <a:ext cx="6222726" cy="2445433"/>
          </a:xfrm>
        </p:spPr>
        <p:txBody>
          <a:bodyPr>
            <a:noAutofit/>
          </a:bodyPr>
          <a:lstStyle/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Bliss 2 Light" panose="02000506030000020004" pitchFamily="2" charset="0"/>
              </a:rPr>
              <a:t>Can be placed anywhere in the facility with LAN connectivity 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Bliss 2 Light" panose="02000506030000020004" pitchFamily="2" charset="0"/>
              </a:rPr>
              <a:t>Touchscreen monitor for easy interaction</a:t>
            </a:r>
            <a:br>
              <a:rPr lang="en-US" sz="2000" dirty="0">
                <a:latin typeface="Bliss 2 Light" panose="02000506030000020004" pitchFamily="2" charset="0"/>
              </a:rPr>
            </a:br>
            <a:r>
              <a:rPr lang="en-US" sz="2000" dirty="0">
                <a:latin typeface="Bliss 2 Light" panose="02000506030000020004" pitchFamily="2" charset="0"/>
              </a:rPr>
              <a:t>Calls can be filtered and zoned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Bliss 2 Light" panose="02000506030000020004" pitchFamily="2" charset="0"/>
              </a:rPr>
              <a:t>Can operate as a non-interactive display if only a call display is desired 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Bliss 2 Light" panose="02000506030000020004" pitchFamily="2" charset="0"/>
              </a:rPr>
              <a:t>Optional supervision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508FF19-EDE5-33EE-3AB9-CF3B52E0B4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0926" y="1605706"/>
            <a:ext cx="4292874" cy="25923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5F9A85A-E4DF-1CAF-4E33-DBD8A242A8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7417" y="4224393"/>
            <a:ext cx="3194444" cy="231597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4793C59-DA8D-9353-0C39-F80DECC50174}"/>
              </a:ext>
            </a:extLst>
          </p:cNvPr>
          <p:cNvSpPr txBox="1"/>
          <p:nvPr/>
        </p:nvSpPr>
        <p:spPr>
          <a:xfrm>
            <a:off x="8772874" y="4198066"/>
            <a:ext cx="130215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latin typeface="Bliss 2 Light" panose="02000506030000020004" pitchFamily="2" charset="0"/>
              </a:rPr>
              <a:t>NC403TS</a:t>
            </a:r>
            <a:r>
              <a:rPr lang="en-US" sz="2000" dirty="0">
                <a:latin typeface="ArialMT"/>
              </a:rPr>
              <a:t> </a:t>
            </a:r>
            <a:endParaRPr lang="en-US" sz="2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C0B7B46-39E2-A5C7-01E2-6F327EB002A2}"/>
              </a:ext>
            </a:extLst>
          </p:cNvPr>
          <p:cNvSpPr txBox="1"/>
          <p:nvPr/>
        </p:nvSpPr>
        <p:spPr>
          <a:xfrm>
            <a:off x="5017073" y="5912682"/>
            <a:ext cx="130215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latin typeface="Bliss 2 Light" panose="02000506030000020004" pitchFamily="2" charset="0"/>
              </a:rPr>
              <a:t>NC403NOTS</a:t>
            </a:r>
            <a:r>
              <a:rPr lang="en-US" sz="2000" dirty="0">
                <a:latin typeface="ArialMT"/>
              </a:rPr>
              <a:t>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6417218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D58F33-5ECD-2D47-7EB9-FE553D8A4B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7437D"/>
                </a:solidFill>
                <a:latin typeface="Bliss 2" panose="02000506030000020004" pitchFamily="2" charset="0"/>
              </a:rPr>
              <a:t>Key Differences: TC570 vs. TC500</a:t>
            </a:r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9D79F8D-F676-DD63-B6AB-D0BA6A9021D2}"/>
              </a:ext>
            </a:extLst>
          </p:cNvPr>
          <p:cNvCxnSpPr>
            <a:cxnSpLocks/>
          </p:cNvCxnSpPr>
          <p:nvPr/>
        </p:nvCxnSpPr>
        <p:spPr>
          <a:xfrm>
            <a:off x="6096000" y="1690688"/>
            <a:ext cx="0" cy="4477472"/>
          </a:xfrm>
          <a:prstGeom prst="line">
            <a:avLst/>
          </a:prstGeom>
          <a:ln w="22225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DC2E66A-15CB-4172-455B-E574651976EB}"/>
              </a:ext>
            </a:extLst>
          </p:cNvPr>
          <p:cNvCxnSpPr>
            <a:cxnSpLocks/>
          </p:cNvCxnSpPr>
          <p:nvPr/>
        </p:nvCxnSpPr>
        <p:spPr>
          <a:xfrm>
            <a:off x="513626" y="2409498"/>
            <a:ext cx="11164747" cy="0"/>
          </a:xfrm>
          <a:prstGeom prst="line">
            <a:avLst/>
          </a:prstGeom>
          <a:ln w="22225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B5E81FEE-4DE3-88B2-A446-B6722C5B6520}"/>
              </a:ext>
            </a:extLst>
          </p:cNvPr>
          <p:cNvSpPr txBox="1"/>
          <p:nvPr/>
        </p:nvSpPr>
        <p:spPr>
          <a:xfrm>
            <a:off x="2682674" y="1879960"/>
            <a:ext cx="124427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B427D"/>
                </a:solidFill>
                <a:latin typeface="Bliss 2 Medium" panose="02000506030000020004" pitchFamily="2" charset="0"/>
              </a:rPr>
              <a:t>TC570</a:t>
            </a:r>
            <a:endParaRPr lang="en-US" dirty="0">
              <a:solidFill>
                <a:srgbClr val="0B427D"/>
              </a:solidFill>
              <a:latin typeface="Bliss 2 Medium" panose="02000506030000020004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225FD2D-23A4-13E6-2B96-6AA2B8FD56F5}"/>
              </a:ext>
            </a:extLst>
          </p:cNvPr>
          <p:cNvSpPr txBox="1"/>
          <p:nvPr/>
        </p:nvSpPr>
        <p:spPr>
          <a:xfrm>
            <a:off x="8265048" y="1890597"/>
            <a:ext cx="127827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B427D"/>
                </a:solidFill>
                <a:latin typeface="Bliss 2 Medium" panose="02000506030000020004" pitchFamily="2" charset="0"/>
              </a:rPr>
              <a:t>TC750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86D6A30-9D02-CA6F-3564-4C5AE3A0C958}"/>
              </a:ext>
            </a:extLst>
          </p:cNvPr>
          <p:cNvSpPr txBox="1"/>
          <p:nvPr/>
        </p:nvSpPr>
        <p:spPr>
          <a:xfrm>
            <a:off x="795277" y="2592452"/>
            <a:ext cx="5019071" cy="37321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Bliss 2 Light" panose="02000506030000020004" pitchFamily="2" charset="0"/>
              </a:rPr>
              <a:t>Maximum 48 repeaters per receiver (one receiver per NC475)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Bliss 2 Light" panose="02000506030000020004" pitchFamily="2" charset="0"/>
              </a:rPr>
              <a:t>Maximum 900 transmitters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Bliss 2 Light" panose="02000506030000020004" pitchFamily="2" charset="0"/>
              </a:rPr>
              <a:t>Receiver only communicates with repeaters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Bliss 2 Light" panose="02000506030000020004" pitchFamily="2" charset="0"/>
              </a:rPr>
              <a:t>More cost effective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Bliss 2 Light" panose="02000506030000020004" pitchFamily="2" charset="0"/>
              </a:rPr>
              <a:t>Ideal for smaller single building sites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Bliss 2 Light" panose="02000506030000020004" pitchFamily="2" charset="0"/>
              </a:rPr>
              <a:t>Easy to replace pendant battery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Bliss 2 Light" panose="02000506030000020004" pitchFamily="2" charset="0"/>
              </a:rPr>
              <a:t>Must program repeater’s target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2864AAF-323A-9FE5-C408-6C0950F96B6C}"/>
              </a:ext>
            </a:extLst>
          </p:cNvPr>
          <p:cNvSpPr txBox="1"/>
          <p:nvPr/>
        </p:nvSpPr>
        <p:spPr>
          <a:xfrm>
            <a:off x="6591781" y="2592452"/>
            <a:ext cx="6099858" cy="28088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Bliss 2 Light" panose="02000506030000020004" pitchFamily="2" charset="0"/>
              </a:rPr>
              <a:t>No set maximum number of repeaters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Bliss 2 Light" panose="02000506030000020004" pitchFamily="2" charset="0"/>
              </a:rPr>
              <a:t>Receiver collects signal from transmitters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Bliss 2 Light" panose="02000506030000020004" pitchFamily="2" charset="0"/>
              </a:rPr>
              <a:t>More expensive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Bliss 2 Light" panose="02000506030000020004" pitchFamily="2" charset="0"/>
              </a:rPr>
              <a:t>Ideal for larger sites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Bliss 2 Light" panose="02000506030000020004" pitchFamily="2" charset="0"/>
              </a:rPr>
              <a:t>Replace whole pendant when batteries die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Bliss 2 Light" panose="02000506030000020004" pitchFamily="2" charset="0"/>
              </a:rPr>
              <a:t>No programming repeaters</a:t>
            </a:r>
          </a:p>
        </p:txBody>
      </p:sp>
    </p:spTree>
    <p:extLst>
      <p:ext uri="{BB962C8B-B14F-4D97-AF65-F5344CB8AC3E}">
        <p14:creationId xmlns:p14="http://schemas.microsoft.com/office/powerpoint/2010/main" val="18611589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D58F33-5ECD-2D47-7EB9-FE553D8A4B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7437D"/>
                </a:solidFill>
                <a:latin typeface="Bliss 2" panose="02000506030000020004" pitchFamily="2" charset="0"/>
              </a:rPr>
              <a:t>Installation: General Setup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AC3652-F336-72C4-A865-5929FF670A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4659775" cy="4077465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Bliss 2 Light" panose="02000506030000020004" pitchFamily="2" charset="0"/>
              </a:rPr>
              <a:t>Connect Receiver to NC475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Bliss 2 Light" panose="02000506030000020004" pitchFamily="2" charset="0"/>
              </a:rPr>
              <a:t>Program Repeaters</a:t>
            </a:r>
          </a:p>
          <a:p>
            <a:pPr marL="995944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Bliss 2 Light" panose="02000506030000020004" pitchFamily="2" charset="0"/>
              </a:rPr>
              <a:t>Tell the repeater its own address and what to target</a:t>
            </a:r>
          </a:p>
          <a:p>
            <a:pPr marL="995944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Bliss 2 Light" panose="02000506030000020004" pitchFamily="2" charset="0"/>
              </a:rPr>
              <a:t>Can target either Receiver or other Repeaters</a:t>
            </a:r>
          </a:p>
          <a:p>
            <a:pPr marL="995944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Bliss 2 Light" panose="02000506030000020004" pitchFamily="2" charset="0"/>
              </a:rPr>
              <a:t>Manual includes link to instructional video for repeater programming </a:t>
            </a:r>
          </a:p>
          <a:p>
            <a:endParaRPr lang="en-US" dirty="0"/>
          </a:p>
        </p:txBody>
      </p:sp>
      <p:pic>
        <p:nvPicPr>
          <p:cNvPr id="4" name="Picture 3" descr="A picture containing jack, electronics&#10;&#10;Description automatically generated">
            <a:extLst>
              <a:ext uri="{FF2B5EF4-FFF2-40B4-BE49-F238E27FC236}">
                <a16:creationId xmlns:a16="http://schemas.microsoft.com/office/drawing/2014/main" id="{A8C14E4A-4E4E-C4A4-0672-B654C10D4E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8196" y="1863217"/>
            <a:ext cx="5973397" cy="3131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8252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D58F33-5ECD-2D47-7EB9-FE553D8A4B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7437D"/>
                </a:solidFill>
                <a:latin typeface="Bliss 2" panose="02000506030000020004" pitchFamily="2" charset="0"/>
              </a:rPr>
              <a:t>Installation: General Setup</a:t>
            </a:r>
            <a:endParaRPr lang="en-US" dirty="0"/>
          </a:p>
        </p:txBody>
      </p:sp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387D4113-F4F8-79F5-6C82-325B0710E2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2948" y="1590661"/>
            <a:ext cx="8426104" cy="4902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3649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D58F33-5ECD-2D47-7EB9-FE553D8A4B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7437D"/>
                </a:solidFill>
                <a:latin typeface="Bliss 2" panose="02000506030000020004" pitchFamily="2" charset="0"/>
              </a:rPr>
              <a:t>Installation: General Setup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AC3652-F336-72C4-A865-5929FF670A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2047935"/>
          </a:xfrm>
        </p:spPr>
        <p:txBody>
          <a:bodyPr/>
          <a:lstStyle/>
          <a:p>
            <a:r>
              <a:rPr lang="en-US" sz="2000" dirty="0">
                <a:latin typeface="Bliss 2 Light" panose="02000506030000020004" pitchFamily="2" charset="0"/>
              </a:rPr>
              <a:t>Determine best location for repeaters based on RSSI</a:t>
            </a:r>
          </a:p>
          <a:p>
            <a:pPr lvl="1"/>
            <a:r>
              <a:rPr lang="en-US" sz="2000" dirty="0">
                <a:latin typeface="Bliss 2 Light" panose="02000506030000020004" pitchFamily="2" charset="0"/>
              </a:rPr>
              <a:t>Check Repeater’s RSSI values using config tool live (LS454)</a:t>
            </a:r>
          </a:p>
          <a:p>
            <a:pPr lvl="1"/>
            <a:r>
              <a:rPr lang="en-US" sz="2000" dirty="0">
                <a:latin typeface="Bliss 2 Light" panose="02000506030000020004" pitchFamily="2" charset="0"/>
              </a:rPr>
              <a:t>RSSI should be over 100</a:t>
            </a:r>
          </a:p>
          <a:p>
            <a:pPr lvl="1"/>
            <a:r>
              <a:rPr lang="en-US" sz="2000" dirty="0">
                <a:latin typeface="Bliss 2 Light" panose="02000506030000020004" pitchFamily="2" charset="0"/>
              </a:rPr>
              <a:t>Material of building affects signal strength</a:t>
            </a:r>
          </a:p>
          <a:p>
            <a:pPr lvl="1"/>
            <a:r>
              <a:rPr lang="en-US" sz="2000" dirty="0">
                <a:latin typeface="Bliss 2 Light" panose="02000506030000020004" pitchFamily="2" charset="0"/>
              </a:rPr>
              <a:t>ex: drywall allows RF signal to pass better than concrete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469018A-E81E-5B58-5C30-E22FDCE2C6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1817"/>
          <a:stretch/>
        </p:blipFill>
        <p:spPr>
          <a:xfrm>
            <a:off x="4116729" y="3572618"/>
            <a:ext cx="3958541" cy="237022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846C4F1-4428-C5B7-5DB5-10592050F162}"/>
              </a:ext>
            </a:extLst>
          </p:cNvPr>
          <p:cNvSpPr txBox="1"/>
          <p:nvPr/>
        </p:nvSpPr>
        <p:spPr>
          <a:xfrm>
            <a:off x="3046071" y="6031210"/>
            <a:ext cx="609985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u="sng" dirty="0">
                <a:latin typeface="Bliss 2 Medium" panose="02000506030000020004" pitchFamily="2" charset="0"/>
              </a:rPr>
              <a:t>This is critical for the system’s effectiveness!</a:t>
            </a:r>
          </a:p>
        </p:txBody>
      </p:sp>
    </p:spTree>
    <p:extLst>
      <p:ext uri="{BB962C8B-B14F-4D97-AF65-F5344CB8AC3E}">
        <p14:creationId xmlns:p14="http://schemas.microsoft.com/office/powerpoint/2010/main" val="4190129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D58F33-5ECD-2D47-7EB9-FE553D8A4B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rgbClr val="07437D"/>
                </a:solidFill>
                <a:latin typeface="Bliss 2" panose="02000506030000020004" pitchFamily="2" charset="0"/>
              </a:rPr>
              <a:t>Installation: Layout Examples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4390165-94D5-D85C-AFEC-12D80D7955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83" t="912" r="16947" b="-912"/>
          <a:stretch/>
        </p:blipFill>
        <p:spPr>
          <a:xfrm>
            <a:off x="2115269" y="1437648"/>
            <a:ext cx="7961462" cy="453489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8DCEAE2-E250-58A7-05E4-F09417B1038D}"/>
              </a:ext>
            </a:extLst>
          </p:cNvPr>
          <p:cNvSpPr txBox="1"/>
          <p:nvPr/>
        </p:nvSpPr>
        <p:spPr>
          <a:xfrm>
            <a:off x="3347980" y="5972545"/>
            <a:ext cx="736728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Bliss 2 Light" panose="02000506030000020004" pitchFamily="2" charset="0"/>
              </a:rPr>
              <a:t>60 bed facility, limited release site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Bliss 2 Light" panose="02000506030000020004" pitchFamily="2" charset="0"/>
              </a:rPr>
              <a:t>1 receiver in middle with 5 repeaters, all targeting receiver</a:t>
            </a:r>
            <a:endParaRPr lang="en-US" dirty="0">
              <a:latin typeface="Bliss 2 Light" panose="0200050603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10886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97C16106-6FA4-A79E-B2D5-EB06C80211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294" y="228650"/>
            <a:ext cx="10677411" cy="525814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E6DA531-B2F4-6D5F-BFC6-4C9A059F3397}"/>
              </a:ext>
            </a:extLst>
          </p:cNvPr>
          <p:cNvSpPr txBox="1"/>
          <p:nvPr/>
        </p:nvSpPr>
        <p:spPr>
          <a:xfrm>
            <a:off x="1683034" y="5486799"/>
            <a:ext cx="941600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Bliss 2 Light" panose="02000506030000020004" pitchFamily="2" charset="0"/>
              </a:rPr>
              <a:t>Hop: using an additional repeater to increase distance of the run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u="sng" dirty="0">
                <a:latin typeface="Bliss 2 Light" panose="02000506030000020004" pitchFamily="2" charset="0"/>
              </a:rPr>
              <a:t>This system supports up to 3 hops in a run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Bliss 2 Light" panose="02000506030000020004" pitchFamily="2" charset="0"/>
              </a:rPr>
              <a:t>A repeater used to hop cannot communicate to transmitters and is considered “closed”</a:t>
            </a:r>
          </a:p>
        </p:txBody>
      </p:sp>
    </p:spTree>
    <p:extLst>
      <p:ext uri="{BB962C8B-B14F-4D97-AF65-F5344CB8AC3E}">
        <p14:creationId xmlns:p14="http://schemas.microsoft.com/office/powerpoint/2010/main" val="6754180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D58F33-5ECD-2D47-7EB9-FE553D8A4B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7437D"/>
                </a:solidFill>
                <a:latin typeface="Bliss 2" panose="02000506030000020004" pitchFamily="2" charset="0"/>
              </a:rPr>
              <a:t>Multi-floor Example</a:t>
            </a:r>
            <a:endParaRPr lang="en-US" dirty="0"/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B43B0B6C-CF45-7DA0-F5A8-462F6E1EFB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212"/>
          <a:stretch/>
        </p:blipFill>
        <p:spPr>
          <a:xfrm>
            <a:off x="7161087" y="265876"/>
            <a:ext cx="3739793" cy="6480387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981130-B29F-E79C-7F97-647847CCAC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4"/>
            <a:ext cx="6024937" cy="439024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>
                <a:latin typeface="Bliss 2 Light" panose="02000506030000020004" pitchFamily="2" charset="0"/>
              </a:rPr>
              <a:t>Repeater Directed Hop Example</a:t>
            </a:r>
          </a:p>
          <a:p>
            <a:pPr marL="0" indent="0">
              <a:buNone/>
            </a:pPr>
            <a:r>
              <a:rPr lang="en-US" sz="1800" dirty="0">
                <a:latin typeface="Bliss 2 Light" panose="02000506030000020004" pitchFamily="2" charset="0"/>
              </a:rPr>
              <a:t>This example is a five-story building but similar procedure is used on each floor to optimize the coverage. </a:t>
            </a:r>
          </a:p>
          <a:p>
            <a:pPr marL="0" indent="0">
              <a:buNone/>
            </a:pPr>
            <a:r>
              <a:rPr lang="en-US" sz="1800" dirty="0">
                <a:latin typeface="Bliss 2 Light" panose="02000506030000020004" pitchFamily="2" charset="0"/>
              </a:rPr>
              <a:t>Up to 3 hops can be used on the system, and using the RSSI readings viewable using the </a:t>
            </a:r>
            <a:r>
              <a:rPr lang="en-US" sz="1800" dirty="0" err="1">
                <a:latin typeface="Bliss 2 Light" panose="02000506030000020004" pitchFamily="2" charset="0"/>
              </a:rPr>
              <a:t>ConfigTool</a:t>
            </a:r>
            <a:r>
              <a:rPr lang="en-US" sz="1800" dirty="0">
                <a:latin typeface="Bliss 2 Light" panose="02000506030000020004" pitchFamily="2" charset="0"/>
              </a:rPr>
              <a:t> Live Traffic Window, this can be optimized for the best layout.</a:t>
            </a:r>
          </a:p>
          <a:p>
            <a:pPr marL="0" indent="0">
              <a:buNone/>
            </a:pPr>
            <a:r>
              <a:rPr lang="en-US" sz="1800" dirty="0">
                <a:latin typeface="Bliss 2 Light" panose="02000506030000020004" pitchFamily="2" charset="0"/>
              </a:rPr>
              <a:t>There may be a bit of trial and error to achieve the best RSSI levels by changing the target address and seeing if the RSSI level is higher or lower.</a:t>
            </a:r>
          </a:p>
          <a:p>
            <a:pPr marL="0" indent="0">
              <a:buNone/>
            </a:pPr>
            <a:r>
              <a:rPr lang="en-US" sz="1800" dirty="0">
                <a:latin typeface="Bliss 2 Light" panose="02000506030000020004" pitchFamily="2" charset="0"/>
              </a:rPr>
              <a:t>You will be able to cover large areas and multi-floor buildings using this method to configure the system. </a:t>
            </a:r>
          </a:p>
          <a:p>
            <a:pPr marL="0" indent="0">
              <a:buNone/>
            </a:pPr>
            <a:r>
              <a:rPr lang="en-US" sz="1800" dirty="0">
                <a:latin typeface="Bliss 2 Light" panose="02000506030000020004" pitchFamily="2" charset="0"/>
              </a:rPr>
              <a:t>Note: Repeater 1 and 4 are set to forward only repeater traffic (”closed”) while other repeaters receive transmitter traffic (“open”) and send it on.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87412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>
            <a:extLst>
              <a:ext uri="{FF2B5EF4-FFF2-40B4-BE49-F238E27FC236}">
                <a16:creationId xmlns:a16="http://schemas.microsoft.com/office/drawing/2014/main" id="{835A981D-286D-E370-F1E9-C5F5A8F1F2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8764" y="1628532"/>
            <a:ext cx="5594471" cy="1800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9C946D9-EC11-FE4A-2A2E-D81B0736D5B1}"/>
              </a:ext>
            </a:extLst>
          </p:cNvPr>
          <p:cNvSpPr txBox="1"/>
          <p:nvPr/>
        </p:nvSpPr>
        <p:spPr>
          <a:xfrm>
            <a:off x="4865246" y="4110957"/>
            <a:ext cx="246150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x-none" sz="1800" dirty="0">
                <a:latin typeface="Bliss 2 Light" panose="02000506030000020004" pitchFamily="2" charset="0"/>
                <a:ea typeface="Calibri" charset="0"/>
                <a:cs typeface="Calibri" charset="0"/>
              </a:rPr>
              <a:t>324 Industrial Park Road</a:t>
            </a:r>
          </a:p>
          <a:p>
            <a:pPr algn="ctr"/>
            <a:r>
              <a:rPr lang="en-US" altLang="x-none" sz="1800" dirty="0">
                <a:latin typeface="Bliss 2 Light" panose="02000506030000020004" pitchFamily="2" charset="0"/>
                <a:ea typeface="Calibri" charset="0"/>
                <a:cs typeface="Calibri" charset="0"/>
              </a:rPr>
              <a:t>Franklin, NC 28734</a:t>
            </a:r>
          </a:p>
          <a:p>
            <a:pPr algn="ctr"/>
            <a:endParaRPr lang="en-US" altLang="x-none" sz="1800" dirty="0">
              <a:latin typeface="Bliss 2 Light" panose="02000506030000020004" pitchFamily="2" charset="0"/>
              <a:ea typeface="Calibri" charset="0"/>
              <a:cs typeface="Calibri" charset="0"/>
            </a:endParaRPr>
          </a:p>
          <a:p>
            <a:pPr algn="ctr"/>
            <a:r>
              <a:rPr lang="en-US" altLang="x-none" sz="1800" dirty="0" err="1">
                <a:latin typeface="Bliss 2 Light" panose="02000506030000020004" pitchFamily="2" charset="0"/>
                <a:ea typeface="Calibri" charset="0"/>
                <a:cs typeface="Calibri" charset="0"/>
              </a:rPr>
              <a:t>www.tektone.com</a:t>
            </a:r>
            <a:endParaRPr lang="en-US" altLang="x-none" sz="1800" dirty="0">
              <a:latin typeface="Bliss 2 Light" panose="02000506030000020004" pitchFamily="2" charset="0"/>
              <a:ea typeface="Calibri" charset="0"/>
              <a:cs typeface="Calibri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3468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615569-C701-A6B7-C449-73E05DC91B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8062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07437D"/>
                </a:solidFill>
                <a:latin typeface="Bliss 2" panose="02000506030000020004" pitchFamily="2" charset="0"/>
              </a:rPr>
              <a:t>Tek-CARE®570 Introduction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F6544D-6BAF-760D-96F8-D80E518604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7915"/>
            <a:ext cx="10076726" cy="11953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>
                <a:latin typeface="Bliss 2 Light" panose="02000506030000020004" pitchFamily="2" charset="0"/>
              </a:rPr>
              <a:t>The Tek-CARE570 Wireless Nurse Call System uses the latest wireless technology using a high-frequency network with long-range wireless signaling. Call points and sensors may be added and configured with ease.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DF20B30-D83B-FF9E-31F3-92C63B77CEE4}"/>
              </a:ext>
            </a:extLst>
          </p:cNvPr>
          <p:cNvSpPr txBox="1"/>
          <p:nvPr/>
        </p:nvSpPr>
        <p:spPr>
          <a:xfrm>
            <a:off x="6393086" y="3057445"/>
            <a:ext cx="4439856" cy="29238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>
                <a:latin typeface="Bliss 2 Light" panose="02000506030000020004" pitchFamily="2" charset="0"/>
              </a:rPr>
              <a:t>UL®2560 </a:t>
            </a:r>
            <a:r>
              <a:rPr lang="en-US" sz="2000" dirty="0">
                <a:latin typeface="Bliss 2 Light" panose="02000506030000020004" pitchFamily="2" charset="0"/>
              </a:rPr>
              <a:t>Listed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Bliss 2 Light" panose="02000506030000020004" pitchFamily="2" charset="0"/>
              </a:rPr>
              <a:t>Utilizes transmitters, repeaters, and a receiver to communicate calls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Bliss 2 Light" panose="02000506030000020004" pitchFamily="2" charset="0"/>
              </a:rPr>
              <a:t>Tek-CARE network displays calls and faults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Bliss 2 Light" panose="02000506030000020004" pitchFamily="2" charset="0"/>
              </a:rPr>
              <a:t>Can be a stand-alone system with NC475 or part of a larger Tek-CARE network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Bliss 2 Light" panose="02000506030000020004" pitchFamily="2" charset="0"/>
              </a:rPr>
              <a:t>Products are CE and FCC compliant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1E6E26A-743B-5D01-86D9-FC888986C8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840458"/>
            <a:ext cx="4960716" cy="3308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5318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D58F33-5ECD-2D47-7EB9-FE553D8A4B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B427D"/>
                </a:solidFill>
                <a:latin typeface="Bliss 2" panose="02000506030000020004" pitchFamily="2" charset="0"/>
                <a:cs typeface="Sabon Next LT" panose="02000500000000000000" pitchFamily="2" charset="0"/>
              </a:rPr>
              <a:t>NC570 Receiver </a:t>
            </a:r>
            <a:r>
              <a:rPr lang="en-US" dirty="0">
                <a:solidFill>
                  <a:srgbClr val="0B427D"/>
                </a:solidFill>
                <a:latin typeface="Bliss 2" panose="02000506030000020004" pitchFamily="2" charset="0"/>
              </a:rPr>
              <a:t>Features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AC3652-F336-72C4-A865-5929FF670A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151634" cy="4351338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2000" dirty="0">
                <a:latin typeface="Bliss 2 Light" panose="02000506030000020004" pitchFamily="2" charset="0"/>
              </a:rPr>
              <a:t>Serial connection to NC475</a:t>
            </a:r>
          </a:p>
          <a:p>
            <a:pPr>
              <a:lnSpc>
                <a:spcPct val="100000"/>
              </a:lnSpc>
            </a:pPr>
            <a:r>
              <a:rPr lang="en-US" sz="2000" dirty="0">
                <a:latin typeface="Bliss 2 Light" panose="02000506030000020004" pitchFamily="2" charset="0"/>
              </a:rPr>
              <a:t>Mounted near NC475</a:t>
            </a:r>
          </a:p>
          <a:p>
            <a:pPr>
              <a:lnSpc>
                <a:spcPct val="100000"/>
              </a:lnSpc>
            </a:pPr>
            <a:r>
              <a:rPr lang="en-US" sz="2000" dirty="0">
                <a:latin typeface="Bliss 2 Light" panose="02000506030000020004" pitchFamily="2" charset="0"/>
              </a:rPr>
              <a:t>Power cord &amp; back-up battery</a:t>
            </a:r>
          </a:p>
          <a:p>
            <a:pPr>
              <a:lnSpc>
                <a:spcPct val="100000"/>
              </a:lnSpc>
            </a:pPr>
            <a:r>
              <a:rPr lang="en-US" sz="2000" dirty="0">
                <a:latin typeface="Bliss 2 Light" panose="02000506030000020004" pitchFamily="2" charset="0"/>
              </a:rPr>
              <a:t>Uses dual frequencies to reduce interference </a:t>
            </a:r>
          </a:p>
          <a:p>
            <a:pPr>
              <a:lnSpc>
                <a:spcPct val="100000"/>
              </a:lnSpc>
            </a:pPr>
            <a:r>
              <a:rPr lang="en-US" sz="2000" dirty="0">
                <a:latin typeface="Bliss 2 Light" panose="02000506030000020004" pitchFamily="2" charset="0"/>
              </a:rPr>
              <a:t>Receives signals on 915 MHz from NC571 Repeaters </a:t>
            </a:r>
          </a:p>
          <a:p>
            <a:pPr>
              <a:lnSpc>
                <a:spcPct val="100000"/>
              </a:lnSpc>
            </a:pPr>
            <a:r>
              <a:rPr lang="en-US" sz="2000" dirty="0">
                <a:latin typeface="Bliss 2 Light" panose="02000506030000020004" pitchFamily="2" charset="0"/>
              </a:rPr>
              <a:t>Facilitates supervision of transmitters </a:t>
            </a:r>
          </a:p>
          <a:p>
            <a:pPr>
              <a:lnSpc>
                <a:spcPct val="100000"/>
              </a:lnSpc>
            </a:pPr>
            <a:r>
              <a:rPr lang="en-US" sz="2000" dirty="0">
                <a:latin typeface="Bliss 2 Light" panose="02000506030000020004" pitchFamily="2" charset="0"/>
              </a:rPr>
              <a:t>Includes RJ10 to 9-pin serial cable to connect to server </a:t>
            </a:r>
          </a:p>
          <a:p>
            <a:pPr>
              <a:lnSpc>
                <a:spcPct val="100000"/>
              </a:lnSpc>
            </a:pPr>
            <a:r>
              <a:rPr lang="en-US" sz="2000" dirty="0">
                <a:latin typeface="Bliss 2 Light" panose="02000506030000020004" pitchFamily="2" charset="0"/>
              </a:rPr>
              <a:t>Surface-mounted </a:t>
            </a:r>
          </a:p>
          <a:p>
            <a:pPr>
              <a:lnSpc>
                <a:spcPct val="100000"/>
              </a:lnSpc>
            </a:pPr>
            <a:r>
              <a:rPr lang="en-US" sz="2000" dirty="0">
                <a:latin typeface="Bliss 2 Light" panose="02000506030000020004" pitchFamily="2" charset="0"/>
              </a:rPr>
              <a:t>Two replaceable battery back-up options: </a:t>
            </a:r>
            <a:br>
              <a:rPr lang="en-US" sz="2000" dirty="0">
                <a:latin typeface="Bliss 2 Light" panose="02000506030000020004" pitchFamily="2" charset="0"/>
              </a:rPr>
            </a:br>
            <a:r>
              <a:rPr lang="en-US" sz="2000" dirty="0">
                <a:latin typeface="Bliss 2 Light" panose="02000506030000020004" pitchFamily="2" charset="0"/>
              </a:rPr>
              <a:t>4 D-Cell batteries, or rechargeable 6V SLA </a:t>
            </a:r>
          </a:p>
          <a:p>
            <a:pPr lvl="2"/>
            <a:endParaRPr lang="en-US" dirty="0"/>
          </a:p>
          <a:p>
            <a:endParaRPr lang="en-US" sz="2000" dirty="0"/>
          </a:p>
        </p:txBody>
      </p:sp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46FDF3B0-CA23-A798-C68C-77D114D989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2674" y="1382212"/>
            <a:ext cx="3922132" cy="4871151"/>
          </a:xfrm>
          <a:prstGeom prst="rect">
            <a:avLst/>
          </a:prstGeom>
        </p:spPr>
      </p:pic>
      <p:pic>
        <p:nvPicPr>
          <p:cNvPr id="5" name="Picture 4" descr="A picture containing cable, connector, adapter&#10;&#10;Description automatically generated">
            <a:extLst>
              <a:ext uri="{FF2B5EF4-FFF2-40B4-BE49-F238E27FC236}">
                <a16:creationId xmlns:a16="http://schemas.microsoft.com/office/drawing/2014/main" id="{9A26523D-E57F-E909-1921-8EE03FCDF7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23713" y="3342350"/>
            <a:ext cx="2485660" cy="1968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7848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D58F33-5ECD-2D47-7EB9-FE553D8A4B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B427D"/>
                </a:solidFill>
                <a:latin typeface="Bliss 2" panose="02000506030000020004" pitchFamily="2" charset="0"/>
                <a:cs typeface="Sabon Next LT" panose="02000500000000000000" pitchFamily="2" charset="0"/>
              </a:rPr>
              <a:t>NC571 Repeater </a:t>
            </a:r>
            <a:r>
              <a:rPr lang="en-US" dirty="0">
                <a:solidFill>
                  <a:srgbClr val="0B427D"/>
                </a:solidFill>
                <a:latin typeface="Bliss 2" panose="02000506030000020004" pitchFamily="2" charset="0"/>
              </a:rPr>
              <a:t>Features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AC3652-F336-72C4-A865-5929FF670A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690688"/>
            <a:ext cx="5367391" cy="4802187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dirty="0">
                <a:latin typeface="Bliss 2 Light" panose="02000506030000020004" pitchFamily="2" charset="0"/>
              </a:rPr>
              <a:t>Monitors call &amp; fault signals from transmitters in its area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dirty="0">
                <a:latin typeface="Bliss 2 Light" panose="02000506030000020004" pitchFamily="2" charset="0"/>
              </a:rPr>
              <a:t>40m radius of coverage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dirty="0">
                <a:latin typeface="Bliss 2 Light" panose="02000506030000020004" pitchFamily="2" charset="0"/>
              </a:rPr>
              <a:t>Passes information to receiver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dirty="0">
                <a:latin typeface="Bliss 2 Light" panose="02000506030000020004" pitchFamily="2" charset="0"/>
              </a:rPr>
              <a:t>Power cord &amp; back-up battery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dirty="0">
                <a:latin typeface="Bliss 2 Light" panose="02000506030000020004" pitchFamily="2" charset="0"/>
              </a:rPr>
              <a:t>Receives signals on 433 MHz from transmitters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dirty="0">
                <a:latin typeface="Bliss 2 Light" panose="02000506030000020004" pitchFamily="2" charset="0"/>
              </a:rPr>
              <a:t>Transmits signals on 915 MHz to the NC570 Receiver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dirty="0">
                <a:latin typeface="Bliss 2 Light" panose="02000506030000020004" pitchFamily="2" charset="0"/>
              </a:rPr>
              <a:t>Uses dual frequencies to reduce interference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dirty="0">
                <a:latin typeface="Bliss 2 Light" panose="02000506030000020004" pitchFamily="2" charset="0"/>
              </a:rPr>
              <a:t>Provides general location of calling transmitters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dirty="0">
                <a:latin typeface="Bliss 2 Light" panose="02000506030000020004" pitchFamily="2" charset="0"/>
              </a:rPr>
              <a:t>Surface-mounted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dirty="0">
                <a:latin typeface="Bliss 2 Light" panose="02000506030000020004" pitchFamily="2" charset="0"/>
              </a:rPr>
              <a:t>Two replaceable battery back-up options: 4 D-Cell batteries or rechargeable 6V SLA </a:t>
            </a:r>
          </a:p>
        </p:txBody>
      </p:sp>
      <p:pic>
        <p:nvPicPr>
          <p:cNvPr id="4" name="Picture 3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0031AB0B-9DCA-938E-AFFC-99B7268D59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027906"/>
            <a:ext cx="3011438" cy="5298477"/>
          </a:xfrm>
          <a:prstGeom prst="rect">
            <a:avLst/>
          </a:prstGeom>
        </p:spPr>
      </p:pic>
      <p:pic>
        <p:nvPicPr>
          <p:cNvPr id="5" name="Picture 4" descr="A picture containing cable, connector, adapter&#10;&#10;Description automatically generated">
            <a:extLst>
              <a:ext uri="{FF2B5EF4-FFF2-40B4-BE49-F238E27FC236}">
                <a16:creationId xmlns:a16="http://schemas.microsoft.com/office/drawing/2014/main" id="{29754E4A-BC08-D770-FB50-8E03BAC393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11610" y="3149191"/>
            <a:ext cx="2519857" cy="1995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296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D58F33-5ECD-2D47-7EB9-FE553D8A4B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B427D"/>
                </a:solidFill>
                <a:latin typeface="Bliss 2" panose="02000506030000020004" pitchFamily="2" charset="0"/>
                <a:cs typeface="Sabon Next LT" panose="02000500000000000000" pitchFamily="2" charset="0"/>
              </a:rPr>
              <a:t>SF572 Pull-Cord Station </a:t>
            </a:r>
            <a:r>
              <a:rPr lang="en-US" dirty="0">
                <a:solidFill>
                  <a:srgbClr val="0B427D"/>
                </a:solidFill>
                <a:latin typeface="Bliss 2" panose="02000506030000020004" pitchFamily="2" charset="0"/>
              </a:rPr>
              <a:t>Features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AC3652-F336-72C4-A865-5929FF670A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79325"/>
            <a:ext cx="4983866" cy="4351338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  <a:spcBef>
                <a:spcPts val="0"/>
              </a:spcBef>
              <a:spcAft>
                <a:spcPts val="200"/>
              </a:spcAft>
            </a:pPr>
            <a:r>
              <a:rPr lang="en-US" sz="2800" dirty="0">
                <a:latin typeface="Bliss 2 Light" panose="02000506030000020004" pitchFamily="2" charset="0"/>
              </a:rPr>
              <a:t>Wireless call station</a:t>
            </a:r>
          </a:p>
          <a:p>
            <a:pPr marL="285750" indent="-285750">
              <a:lnSpc>
                <a:spcPct val="120000"/>
              </a:lnSpc>
              <a:spcBef>
                <a:spcPts val="0"/>
              </a:spcBef>
              <a:spcAft>
                <a:spcPts val="200"/>
              </a:spcAft>
            </a:pPr>
            <a:r>
              <a:rPr lang="en-US" sz="2800" dirty="0">
                <a:latin typeface="Bliss 2 Light" panose="02000506030000020004" pitchFamily="2" charset="0"/>
              </a:rPr>
              <a:t>Surface mount</a:t>
            </a:r>
          </a:p>
          <a:p>
            <a:pPr marL="285750" indent="-285750">
              <a:lnSpc>
                <a:spcPct val="120000"/>
              </a:lnSpc>
              <a:spcBef>
                <a:spcPts val="0"/>
              </a:spcBef>
              <a:spcAft>
                <a:spcPts val="200"/>
              </a:spcAft>
            </a:pPr>
            <a:r>
              <a:rPr lang="en-US" sz="2800" dirty="0">
                <a:latin typeface="Bliss 2 Light" panose="02000506030000020004" pitchFamily="2" charset="0"/>
              </a:rPr>
              <a:t>Call button, pull-cord, and reset button</a:t>
            </a:r>
          </a:p>
          <a:p>
            <a:pPr marL="285750" indent="-285750">
              <a:lnSpc>
                <a:spcPct val="120000"/>
              </a:lnSpc>
              <a:spcBef>
                <a:spcPts val="0"/>
              </a:spcBef>
              <a:spcAft>
                <a:spcPts val="200"/>
              </a:spcAft>
            </a:pPr>
            <a:r>
              <a:rPr lang="en-US" sz="2800" dirty="0">
                <a:latin typeface="Bliss 2 Light" panose="02000506030000020004" pitchFamily="2" charset="0"/>
              </a:rPr>
              <a:t>Max distance from repeater: 180m</a:t>
            </a:r>
          </a:p>
          <a:p>
            <a:pPr marL="285750" indent="-285750">
              <a:lnSpc>
                <a:spcPct val="120000"/>
              </a:lnSpc>
              <a:spcBef>
                <a:spcPts val="0"/>
              </a:spcBef>
              <a:spcAft>
                <a:spcPts val="200"/>
              </a:spcAft>
            </a:pPr>
            <a:r>
              <a:rPr lang="en-US" sz="2800" dirty="0">
                <a:latin typeface="Bliss 2 Light" panose="02000506030000020004" pitchFamily="2" charset="0"/>
              </a:rPr>
              <a:t>Call and Reset button </a:t>
            </a:r>
          </a:p>
          <a:p>
            <a:pPr marL="285750" indent="-285750">
              <a:lnSpc>
                <a:spcPct val="120000"/>
              </a:lnSpc>
              <a:spcBef>
                <a:spcPts val="0"/>
              </a:spcBef>
              <a:spcAft>
                <a:spcPts val="200"/>
              </a:spcAft>
            </a:pPr>
            <a:r>
              <a:rPr lang="en-US" sz="2800" dirty="0">
                <a:latin typeface="Bliss 2 Light" panose="02000506030000020004" pitchFamily="2" charset="0"/>
              </a:rPr>
              <a:t>Optional pull cord (SF574) included </a:t>
            </a:r>
          </a:p>
          <a:p>
            <a:pPr marL="285750" indent="-285750">
              <a:lnSpc>
                <a:spcPct val="120000"/>
              </a:lnSpc>
              <a:spcBef>
                <a:spcPts val="0"/>
              </a:spcBef>
              <a:spcAft>
                <a:spcPts val="200"/>
              </a:spcAft>
            </a:pPr>
            <a:r>
              <a:rPr lang="en-US" sz="2800" dirty="0">
                <a:latin typeface="Bliss 2 Light" panose="02000506030000020004" pitchFamily="2" charset="0"/>
              </a:rPr>
              <a:t>Reset button supports Rounding and Check-In functions </a:t>
            </a:r>
          </a:p>
          <a:p>
            <a:pPr marL="285750" indent="-285750">
              <a:lnSpc>
                <a:spcPct val="120000"/>
              </a:lnSpc>
              <a:spcBef>
                <a:spcPts val="0"/>
              </a:spcBef>
              <a:spcAft>
                <a:spcPts val="200"/>
              </a:spcAft>
            </a:pPr>
            <a:r>
              <a:rPr lang="en-US" sz="2800" dirty="0">
                <a:latin typeface="Bliss 2 Light" panose="02000506030000020004" pitchFamily="2" charset="0"/>
              </a:rPr>
              <a:t>Includes screws, anchors, and a wall-mount bracket </a:t>
            </a:r>
          </a:p>
          <a:p>
            <a:pPr marL="285750" indent="-285750">
              <a:lnSpc>
                <a:spcPct val="120000"/>
              </a:lnSpc>
              <a:spcBef>
                <a:spcPts val="0"/>
              </a:spcBef>
              <a:spcAft>
                <a:spcPts val="200"/>
              </a:spcAft>
            </a:pPr>
            <a:r>
              <a:rPr lang="en-US" sz="2800" dirty="0">
                <a:latin typeface="Bliss 2 Light" panose="02000506030000020004" pitchFamily="2" charset="0"/>
              </a:rPr>
              <a:t>IP65 water resistant</a:t>
            </a:r>
          </a:p>
          <a:p>
            <a:pPr marL="285750" indent="-285750">
              <a:lnSpc>
                <a:spcPct val="120000"/>
              </a:lnSpc>
              <a:spcBef>
                <a:spcPts val="0"/>
              </a:spcBef>
              <a:spcAft>
                <a:spcPts val="200"/>
              </a:spcAft>
            </a:pPr>
            <a:r>
              <a:rPr lang="en-US" sz="2800" dirty="0">
                <a:latin typeface="Bliss 2 Light" panose="02000506030000020004" pitchFamily="2" charset="0"/>
              </a:rPr>
              <a:t>Long-lasting and replaceable battery</a:t>
            </a:r>
          </a:p>
          <a:p>
            <a:pPr marL="285750" indent="-285750">
              <a:lnSpc>
                <a:spcPct val="120000"/>
              </a:lnSpc>
              <a:spcBef>
                <a:spcPts val="0"/>
              </a:spcBef>
              <a:spcAft>
                <a:spcPts val="200"/>
              </a:spcAft>
            </a:pPr>
            <a:r>
              <a:rPr lang="en-US" sz="2800" dirty="0">
                <a:latin typeface="Bliss 2 Light" panose="02000506030000020004" pitchFamily="2" charset="0"/>
              </a:rPr>
              <a:t>Low battery indication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8E4494D-76EE-ECC6-B662-C209BBDBAA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5869" y="1825625"/>
            <a:ext cx="3748558" cy="4166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8430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D58F33-5ECD-2D47-7EB9-FE553D8A4B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100" dirty="0">
                <a:solidFill>
                  <a:srgbClr val="0B427D"/>
                </a:solidFill>
                <a:latin typeface="Bliss 2" panose="02000506030000020004" pitchFamily="2" charset="0"/>
                <a:cs typeface="Sabon Next LT" panose="02000500000000000000" pitchFamily="2" charset="0"/>
              </a:rPr>
              <a:t>SF573 Single Bed Multifunction Station Features</a:t>
            </a:r>
            <a:endParaRPr lang="en-US" sz="4100" dirty="0">
              <a:solidFill>
                <a:srgbClr val="0B427D"/>
              </a:solidFill>
              <a:latin typeface="Bliss 2" panose="02000506030000020004" pitchFamily="2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AC3652-F336-72C4-A865-5929FF670A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24331" y="1833386"/>
            <a:ext cx="5729469" cy="4351338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2000" dirty="0">
                <a:latin typeface="Bliss 2 Light" panose="02000506030000020004" pitchFamily="2" charset="0"/>
              </a:rPr>
              <a:t>Max distance from repeater: 180m</a:t>
            </a:r>
          </a:p>
          <a:p>
            <a:pPr>
              <a:spcAft>
                <a:spcPts val="200"/>
              </a:spcAft>
            </a:pPr>
            <a:r>
              <a:rPr lang="en-US" sz="2000" dirty="0">
                <a:latin typeface="Bliss 2 Light" panose="02000506030000020004" pitchFamily="2" charset="0"/>
              </a:rPr>
              <a:t>Call and Reset button </a:t>
            </a:r>
          </a:p>
          <a:p>
            <a:pPr>
              <a:spcAft>
                <a:spcPts val="200"/>
              </a:spcAft>
            </a:pPr>
            <a:r>
              <a:rPr lang="en-US" sz="2000" dirty="0">
                <a:latin typeface="Bliss 2 Light" panose="02000506030000020004" pitchFamily="2" charset="0"/>
              </a:rPr>
              <a:t>IP65 water resistant </a:t>
            </a:r>
          </a:p>
          <a:p>
            <a:pPr>
              <a:spcAft>
                <a:spcPts val="200"/>
              </a:spcAft>
            </a:pPr>
            <a:r>
              <a:rPr lang="en-US" sz="2000" dirty="0">
                <a:latin typeface="Bliss 2 Light" panose="02000506030000020004" pitchFamily="2" charset="0"/>
              </a:rPr>
              <a:t>In addition to the Call button, buttons are provided for Staff Emergency, Check-In, and Rounding </a:t>
            </a:r>
          </a:p>
          <a:p>
            <a:pPr>
              <a:spcAft>
                <a:spcPts val="200"/>
              </a:spcAft>
            </a:pPr>
            <a:r>
              <a:rPr lang="en-US" sz="2000" dirty="0">
                <a:latin typeface="Bliss 2 Light" panose="02000506030000020004" pitchFamily="2" charset="0"/>
              </a:rPr>
              <a:t>Includes screws, anchors, and a wall-mount bracket </a:t>
            </a:r>
          </a:p>
          <a:p>
            <a:pPr>
              <a:spcAft>
                <a:spcPts val="200"/>
              </a:spcAft>
            </a:pPr>
            <a:r>
              <a:rPr lang="en-US" sz="2000" dirty="0">
                <a:latin typeface="Bliss 2 Light" panose="02000506030000020004" pitchFamily="2" charset="0"/>
              </a:rPr>
              <a:t>Long-lasting and replaceable battery</a:t>
            </a:r>
          </a:p>
          <a:p>
            <a:pPr>
              <a:spcAft>
                <a:spcPts val="200"/>
              </a:spcAft>
            </a:pPr>
            <a:r>
              <a:rPr lang="en-US" sz="2000" dirty="0">
                <a:latin typeface="Bliss 2 Light" panose="02000506030000020004" pitchFamily="2" charset="0"/>
              </a:rPr>
              <a:t>Low battery indication</a:t>
            </a:r>
          </a:p>
          <a:p>
            <a:pPr>
              <a:spcAft>
                <a:spcPts val="200"/>
              </a:spcAft>
            </a:pPr>
            <a:r>
              <a:rPr lang="en-US" sz="2000" dirty="0">
                <a:latin typeface="Bliss 2 Light" panose="02000506030000020004" pitchFamily="2" charset="0"/>
              </a:rPr>
              <a:t>Optional pull cord (SF574) installed </a:t>
            </a:r>
          </a:p>
        </p:txBody>
      </p:sp>
      <p:pic>
        <p:nvPicPr>
          <p:cNvPr id="4" name="Picture 3" descr="A screenshot of a cell phone&#10;&#10;Description automatically generated with low confidence">
            <a:extLst>
              <a:ext uri="{FF2B5EF4-FFF2-40B4-BE49-F238E27FC236}">
                <a16:creationId xmlns:a16="http://schemas.microsoft.com/office/drawing/2014/main" id="{E810B56D-EE3D-DFE0-A816-C47E2AAD4E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2109" y="1690688"/>
            <a:ext cx="3760927" cy="4178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0461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D58F33-5ECD-2D47-7EB9-FE553D8A4B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7437D"/>
                </a:solidFill>
                <a:latin typeface="Bliss 2" panose="02000506030000020004" pitchFamily="2" charset="0"/>
              </a:rPr>
              <a:t>SF574 Call Cord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AC3652-F336-72C4-A865-5929FF670A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4219937" cy="4351338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Bliss 2 Light" panose="02000506030000020004" pitchFamily="2" charset="0"/>
              </a:rPr>
              <a:t>Connects to SF572 &amp; SF573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Bliss 2 Light" panose="02000506030000020004" pitchFamily="2" charset="0"/>
              </a:rPr>
              <a:t>Reset call at SF572 &amp; SF573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Bliss 2 Light" panose="02000506030000020004" pitchFamily="2" charset="0"/>
              </a:rPr>
              <a:t>Large red Call button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Bliss 2 Light" panose="02000506030000020004" pitchFamily="2" charset="0"/>
              </a:rPr>
              <a:t>Plastic wall-mounted bracket provided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Bliss 2 Light" panose="02000506030000020004" pitchFamily="2" charset="0"/>
              </a:rPr>
              <a:t>Call assurance LED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Bliss 2 Light" panose="02000506030000020004" pitchFamily="2" charset="0"/>
              </a:rPr>
              <a:t>Standard cable with USB break point and 4P4C connector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Bliss 2 Light" panose="02000506030000020004" pitchFamily="2" charset="0"/>
              </a:rPr>
              <a:t>72" cable with 9" “cable-saver” adapter </a:t>
            </a:r>
          </a:p>
          <a:p>
            <a:endParaRPr lang="en-US" dirty="0"/>
          </a:p>
        </p:txBody>
      </p:sp>
      <p:pic>
        <p:nvPicPr>
          <p:cNvPr id="4" name="Content Placeholder 16" descr="A pair of headphones&#10;&#10;Description automatically generated with medium confidence">
            <a:extLst>
              <a:ext uri="{FF2B5EF4-FFF2-40B4-BE49-F238E27FC236}">
                <a16:creationId xmlns:a16="http://schemas.microsoft.com/office/drawing/2014/main" id="{7F9D65D6-00E7-CB5E-0818-1024164B2E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3399" y="1563366"/>
            <a:ext cx="5160617" cy="5160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0907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D58F33-5ECD-2D47-7EB9-FE553D8A4B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7437D"/>
                </a:solidFill>
                <a:latin typeface="Bliss 2" panose="02000506030000020004" pitchFamily="2" charset="0"/>
              </a:rPr>
              <a:t>SF570 Pendant Transmitter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AC3652-F336-72C4-A865-5929FF670A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0" y="1520576"/>
            <a:ext cx="5619964" cy="3560710"/>
          </a:xfrm>
        </p:spPr>
        <p:txBody>
          <a:bodyPr>
            <a:normAutofit fontScale="25000" lnSpcReduction="20000"/>
          </a:bodyPr>
          <a:lstStyle/>
          <a:p>
            <a:pPr>
              <a:lnSpc>
                <a:spcPct val="100000"/>
              </a:lnSpc>
            </a:pPr>
            <a:r>
              <a:rPr lang="en-US" sz="8000" dirty="0">
                <a:latin typeface="Bliss 2 Light" panose="02000506030000020004" pitchFamily="2" charset="0"/>
              </a:rPr>
              <a:t>Mobile transmitter on lanyard</a:t>
            </a:r>
          </a:p>
          <a:p>
            <a:pPr>
              <a:lnSpc>
                <a:spcPct val="100000"/>
              </a:lnSpc>
            </a:pPr>
            <a:r>
              <a:rPr lang="en-US" sz="8000" dirty="0">
                <a:latin typeface="Bliss 2 Light" panose="02000506030000020004" pitchFamily="2" charset="0"/>
              </a:rPr>
              <a:t>Repeaters can determine approximate location of pendants</a:t>
            </a:r>
          </a:p>
          <a:p>
            <a:pPr>
              <a:lnSpc>
                <a:spcPct val="100000"/>
              </a:lnSpc>
            </a:pPr>
            <a:r>
              <a:rPr lang="en-US" sz="8000" dirty="0">
                <a:latin typeface="Bliss 2 Light" panose="02000506030000020004" pitchFamily="2" charset="0"/>
              </a:rPr>
              <a:t>Max distance from repeater: 120m</a:t>
            </a:r>
          </a:p>
          <a:p>
            <a:pPr>
              <a:lnSpc>
                <a:spcPct val="100000"/>
              </a:lnSpc>
            </a:pPr>
            <a:r>
              <a:rPr lang="en-US" sz="8000" dirty="0">
                <a:latin typeface="Bliss 2 Light" panose="02000506030000020004" pitchFamily="2" charset="0"/>
              </a:rPr>
              <a:t>Large red call button to trigger calls</a:t>
            </a:r>
          </a:p>
          <a:p>
            <a:pPr>
              <a:lnSpc>
                <a:spcPct val="100000"/>
              </a:lnSpc>
            </a:pPr>
            <a:r>
              <a:rPr lang="en-US" sz="8000" dirty="0">
                <a:latin typeface="Bliss 2 Light" panose="02000506030000020004" pitchFamily="2" charset="0"/>
              </a:rPr>
              <a:t>Red LED for call indication</a:t>
            </a:r>
          </a:p>
          <a:p>
            <a:pPr>
              <a:lnSpc>
                <a:spcPct val="100000"/>
              </a:lnSpc>
            </a:pPr>
            <a:r>
              <a:rPr lang="en-US" sz="8000" dirty="0">
                <a:latin typeface="Bliss 2 Light" panose="02000506030000020004" pitchFamily="2" charset="0"/>
              </a:rPr>
              <a:t>Includes replaceable BA501 battery</a:t>
            </a:r>
          </a:p>
          <a:p>
            <a:pPr>
              <a:lnSpc>
                <a:spcPct val="100000"/>
              </a:lnSpc>
            </a:pPr>
            <a:r>
              <a:rPr lang="en-US" sz="8000" dirty="0">
                <a:latin typeface="Bliss 2 Light" panose="02000506030000020004" pitchFamily="2" charset="0"/>
              </a:rPr>
              <a:t>Includes lanyard with anti-ligature point </a:t>
            </a:r>
          </a:p>
          <a:p>
            <a:pPr>
              <a:lnSpc>
                <a:spcPct val="100000"/>
              </a:lnSpc>
            </a:pPr>
            <a:r>
              <a:rPr lang="en-US" sz="8000" dirty="0">
                <a:latin typeface="Bliss 2 Light" panose="02000506030000020004" pitchFamily="2" charset="0"/>
              </a:rPr>
              <a:t>Optional RP571 wristband </a:t>
            </a:r>
          </a:p>
          <a:p>
            <a:pPr>
              <a:lnSpc>
                <a:spcPct val="100000"/>
              </a:lnSpc>
            </a:pPr>
            <a:r>
              <a:rPr lang="en-US" sz="8000" dirty="0">
                <a:latin typeface="Bliss 2 Light" panose="02000506030000020004" pitchFamily="2" charset="0"/>
              </a:rPr>
              <a:t>Reset signal can be triggered using magnetic switch </a:t>
            </a:r>
          </a:p>
          <a:p>
            <a:pPr>
              <a:lnSpc>
                <a:spcPct val="100000"/>
              </a:lnSpc>
            </a:pPr>
            <a:r>
              <a:rPr lang="en-US" sz="8000" dirty="0">
                <a:latin typeface="Bliss 2 Light" panose="02000506030000020004" pitchFamily="2" charset="0"/>
              </a:rPr>
              <a:t>Waterproof to IP67 </a:t>
            </a:r>
          </a:p>
          <a:p>
            <a:endParaRPr lang="en-US" dirty="0"/>
          </a:p>
        </p:txBody>
      </p:sp>
      <p:pic>
        <p:nvPicPr>
          <p:cNvPr id="4" name="Picture 3" descr="A picture containing game&#10;&#10;Description automatically generated">
            <a:extLst>
              <a:ext uri="{FF2B5EF4-FFF2-40B4-BE49-F238E27FC236}">
                <a16:creationId xmlns:a16="http://schemas.microsoft.com/office/drawing/2014/main" id="{1514F2E3-A2F1-E851-1053-6FB2CCDB7B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41" t="2889" r="2658" b="2104"/>
          <a:stretch/>
        </p:blipFill>
        <p:spPr>
          <a:xfrm>
            <a:off x="1040564" y="1597305"/>
            <a:ext cx="4421166" cy="297634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91061E4-CFFD-4EBA-8BF9-C8CF87966C13}"/>
              </a:ext>
            </a:extLst>
          </p:cNvPr>
          <p:cNvSpPr txBox="1"/>
          <p:nvPr/>
        </p:nvSpPr>
        <p:spPr>
          <a:xfrm>
            <a:off x="3496305" y="4105466"/>
            <a:ext cx="229489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latin typeface="Bliss 2 Light" panose="02000506030000020004" pitchFamily="2" charset="0"/>
              </a:rPr>
              <a:t>SF570 with Wristband Option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930010F-B7BF-50B6-4820-66BD2F637342}"/>
              </a:ext>
            </a:extLst>
          </p:cNvPr>
          <p:cNvSpPr txBox="1"/>
          <p:nvPr/>
        </p:nvSpPr>
        <p:spPr>
          <a:xfrm>
            <a:off x="850325" y="4930541"/>
            <a:ext cx="461140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0B427D"/>
                </a:solidFill>
                <a:latin typeface="Bliss 2" panose="02000506030000020004" pitchFamily="2" charset="0"/>
              </a:rPr>
              <a:t>RP570 Magnet Keychain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784886E-5F2F-1A56-5256-66E46B3EA11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975" t="32107" r="9647" b="33259"/>
          <a:stretch/>
        </p:blipFill>
        <p:spPr>
          <a:xfrm>
            <a:off x="1917420" y="5392206"/>
            <a:ext cx="2860863" cy="123270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CB44AF3-17CF-1D05-9039-568C1601FA29}"/>
              </a:ext>
            </a:extLst>
          </p:cNvPr>
          <p:cNvSpPr txBox="1"/>
          <p:nvPr/>
        </p:nvSpPr>
        <p:spPr>
          <a:xfrm>
            <a:off x="4778283" y="5808503"/>
            <a:ext cx="561996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Bliss 2 Light" panose="02000506030000020004" pitchFamily="2" charset="0"/>
              </a:rPr>
              <a:t>Magnet switch to reset SF570 Pendant Transmitter</a:t>
            </a:r>
          </a:p>
        </p:txBody>
      </p:sp>
    </p:spTree>
    <p:extLst>
      <p:ext uri="{BB962C8B-B14F-4D97-AF65-F5344CB8AC3E}">
        <p14:creationId xmlns:p14="http://schemas.microsoft.com/office/powerpoint/2010/main" val="33788295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D58F33-5ECD-2D47-7EB9-FE553D8A4B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7437D"/>
                </a:solidFill>
                <a:latin typeface="Bliss 2" panose="02000506030000020004" pitchFamily="2" charset="0"/>
              </a:rPr>
              <a:t>SS570 Transformer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AC3652-F336-72C4-A865-5929FF670A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3556" y="1712974"/>
            <a:ext cx="5238509" cy="3919900"/>
          </a:xfrm>
        </p:spPr>
        <p:txBody>
          <a:bodyPr/>
          <a:lstStyle/>
          <a:p>
            <a:pPr marL="285750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Bliss 2 Light" panose="02000506030000020004" pitchFamily="2" charset="0"/>
              </a:rPr>
              <a:t>Supplies 12 VDC to NC570 Receiver and NC571 Repeater </a:t>
            </a:r>
          </a:p>
          <a:p>
            <a:pPr marL="285750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Bliss 2 Light" panose="02000506030000020004" pitchFamily="2" charset="0"/>
              </a:rPr>
              <a:t>59" (1.5 m) cord length</a:t>
            </a:r>
          </a:p>
          <a:p>
            <a:pPr marL="285750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Bliss 2 Light" panose="02000506030000020004" pitchFamily="2" charset="0"/>
              </a:rPr>
              <a:t>White plastic </a:t>
            </a:r>
          </a:p>
          <a:p>
            <a:endParaRPr lang="en-US" dirty="0"/>
          </a:p>
        </p:txBody>
      </p:sp>
      <p:pic>
        <p:nvPicPr>
          <p:cNvPr id="4" name="Picture 3" descr="A picture containing cable, connector, adapter&#10;&#10;Description automatically generated">
            <a:extLst>
              <a:ext uri="{FF2B5EF4-FFF2-40B4-BE49-F238E27FC236}">
                <a16:creationId xmlns:a16="http://schemas.microsoft.com/office/drawing/2014/main" id="{45C603AF-82ED-048A-40D4-19C4E262E2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1614" y="2013994"/>
            <a:ext cx="4189353" cy="3317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81746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kTone Sales Presentation TEMPLATE 2023" id="{BD0692DB-C8D3-2B49-8FAD-65A8C4C79004}" vid="{E7796D7A-2E8B-2D4A-B9DE-06433EE6322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8864</TotalTime>
  <Words>1008</Words>
  <Application>Microsoft Macintosh PowerPoint</Application>
  <PresentationFormat>Widescreen</PresentationFormat>
  <Paragraphs>138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Arial</vt:lpstr>
      <vt:lpstr>ArialMT</vt:lpstr>
      <vt:lpstr>Bliss 2</vt:lpstr>
      <vt:lpstr>Bliss 2 Light</vt:lpstr>
      <vt:lpstr>Bliss 2 Medium</vt:lpstr>
      <vt:lpstr>Calibri</vt:lpstr>
      <vt:lpstr>Calibri Light</vt:lpstr>
      <vt:lpstr>Office Theme</vt:lpstr>
      <vt:lpstr>PowerPoint Presentation</vt:lpstr>
      <vt:lpstr>Tek-CARE®570 Introduction </vt:lpstr>
      <vt:lpstr>NC570 Receiver Features</vt:lpstr>
      <vt:lpstr>NC571 Repeater Features</vt:lpstr>
      <vt:lpstr>SF572 Pull-Cord Station Features</vt:lpstr>
      <vt:lpstr>SF573 Single Bed Multifunction Station Features</vt:lpstr>
      <vt:lpstr>SF574 Call Cord</vt:lpstr>
      <vt:lpstr>SF570 Pendant Transmitter</vt:lpstr>
      <vt:lpstr>SS570 Transformer</vt:lpstr>
      <vt:lpstr>NC475 Tek-CARE Central Equipment</vt:lpstr>
      <vt:lpstr>NC403TS Tek-CARE Monitor </vt:lpstr>
      <vt:lpstr>Key Differences: TC570 vs. TC500</vt:lpstr>
      <vt:lpstr>Installation: General Setup</vt:lpstr>
      <vt:lpstr>Installation: General Setup</vt:lpstr>
      <vt:lpstr>Installation: General Setup</vt:lpstr>
      <vt:lpstr>Installation: Layout Examples</vt:lpstr>
      <vt:lpstr>PowerPoint Presentation</vt:lpstr>
      <vt:lpstr>Multi-floor Example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Ashleigh Jamerson</dc:creator>
  <cp:lastModifiedBy>Ashleigh Jamerson</cp:lastModifiedBy>
  <cp:revision>9</cp:revision>
  <dcterms:created xsi:type="dcterms:W3CDTF">2023-07-27T17:46:40Z</dcterms:created>
  <dcterms:modified xsi:type="dcterms:W3CDTF">2026-01-29T19:49:30Z</dcterms:modified>
</cp:coreProperties>
</file>