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26"/>
  </p:notesMasterIdLst>
  <p:sldIdLst>
    <p:sldId id="262" r:id="rId2"/>
    <p:sldId id="285" r:id="rId3"/>
    <p:sldId id="276" r:id="rId4"/>
    <p:sldId id="299" r:id="rId5"/>
    <p:sldId id="270" r:id="rId6"/>
    <p:sldId id="273" r:id="rId7"/>
    <p:sldId id="274" r:id="rId8"/>
    <p:sldId id="289" r:id="rId9"/>
    <p:sldId id="287" r:id="rId10"/>
    <p:sldId id="295" r:id="rId11"/>
    <p:sldId id="283" r:id="rId12"/>
    <p:sldId id="277" r:id="rId13"/>
    <p:sldId id="290" r:id="rId14"/>
    <p:sldId id="278" r:id="rId15"/>
    <p:sldId id="297" r:id="rId16"/>
    <p:sldId id="281" r:id="rId17"/>
    <p:sldId id="288" r:id="rId18"/>
    <p:sldId id="293" r:id="rId19"/>
    <p:sldId id="294" r:id="rId20"/>
    <p:sldId id="298" r:id="rId21"/>
    <p:sldId id="291" r:id="rId22"/>
    <p:sldId id="282" r:id="rId23"/>
    <p:sldId id="296" r:id="rId24"/>
    <p:sldId id="268" r:id="rId25"/>
  </p:sldIdLst>
  <p:sldSz cx="14630400" cy="8229600"/>
  <p:notesSz cx="6858000" cy="9144000"/>
  <p:defaultTextStyle>
    <a:defPPr>
      <a:defRPr lang="en-US"/>
    </a:defPPr>
    <a:lvl1pPr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1pPr>
    <a:lvl2pPr marL="652463" indent="-195263"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2pPr>
    <a:lvl3pPr marL="1304925" indent="-390525"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3pPr>
    <a:lvl4pPr marL="1958975" indent="-587375"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4pPr>
    <a:lvl5pPr marL="2611438" indent="-782638" algn="l" defTabSz="1304925" rtl="0" eaLnBrk="0" fontAlgn="base" hangingPunct="0">
      <a:spcBef>
        <a:spcPct val="0"/>
      </a:spcBef>
      <a:spcAft>
        <a:spcPct val="0"/>
      </a:spcAft>
      <a:defRPr sz="2500" kern="1200">
        <a:solidFill>
          <a:schemeClr val="tx1"/>
        </a:solidFill>
        <a:latin typeface="Calibri" panose="020F0502020204030204" pitchFamily="34" charset="0"/>
        <a:ea typeface="+mn-ea"/>
        <a:cs typeface="+mn-cs"/>
      </a:defRPr>
    </a:lvl5pPr>
    <a:lvl6pPr marL="2286000" algn="l" defTabSz="914400" rtl="0" eaLnBrk="1" latinLnBrk="0" hangingPunct="1">
      <a:defRPr sz="2500" kern="1200">
        <a:solidFill>
          <a:schemeClr val="tx1"/>
        </a:solidFill>
        <a:latin typeface="Calibri" panose="020F0502020204030204" pitchFamily="34" charset="0"/>
        <a:ea typeface="+mn-ea"/>
        <a:cs typeface="+mn-cs"/>
      </a:defRPr>
    </a:lvl6pPr>
    <a:lvl7pPr marL="2743200" algn="l" defTabSz="914400" rtl="0" eaLnBrk="1" latinLnBrk="0" hangingPunct="1">
      <a:defRPr sz="2500" kern="1200">
        <a:solidFill>
          <a:schemeClr val="tx1"/>
        </a:solidFill>
        <a:latin typeface="Calibri" panose="020F0502020204030204" pitchFamily="34" charset="0"/>
        <a:ea typeface="+mn-ea"/>
        <a:cs typeface="+mn-cs"/>
      </a:defRPr>
    </a:lvl7pPr>
    <a:lvl8pPr marL="3200400" algn="l" defTabSz="914400" rtl="0" eaLnBrk="1" latinLnBrk="0" hangingPunct="1">
      <a:defRPr sz="2500" kern="1200">
        <a:solidFill>
          <a:schemeClr val="tx1"/>
        </a:solidFill>
        <a:latin typeface="Calibri" panose="020F0502020204030204" pitchFamily="34" charset="0"/>
        <a:ea typeface="+mn-ea"/>
        <a:cs typeface="+mn-cs"/>
      </a:defRPr>
    </a:lvl8pPr>
    <a:lvl9pPr marL="3657600" algn="l" defTabSz="914400" rtl="0" eaLnBrk="1" latinLnBrk="0" hangingPunct="1">
      <a:defRPr sz="25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38"/>
    <p:restoredTop sz="96328"/>
  </p:normalViewPr>
  <p:slideViewPr>
    <p:cSldViewPr snapToGrid="0" snapToObjects="1">
      <p:cViewPr varScale="1">
        <p:scale>
          <a:sx n="115" d="100"/>
          <a:sy n="115" d="100"/>
        </p:scale>
        <p:origin x="1352" y="192"/>
      </p:cViewPr>
      <p:guideLst>
        <p:guide orient="horz" pos="2592"/>
        <p:guide pos="463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5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2251C1-DA5F-DA13-9F52-CD78277BE2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1306090"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A3FCCE3-014D-12A5-4625-2A1E1F53F8E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defTabSz="1306090" eaLnBrk="1" fontAlgn="auto" hangingPunct="1">
              <a:spcBef>
                <a:spcPts val="0"/>
              </a:spcBef>
              <a:spcAft>
                <a:spcPts val="0"/>
              </a:spcAft>
              <a:defRPr sz="1200" smtClean="0">
                <a:latin typeface="+mn-lt"/>
              </a:defRPr>
            </a:lvl1pPr>
          </a:lstStyle>
          <a:p>
            <a:pPr>
              <a:defRPr/>
            </a:pPr>
            <a:fld id="{D5867109-9709-3A47-A537-BD5AE48E5F5F}" type="datetimeFigureOut">
              <a:rPr lang="en-US"/>
              <a:pPr>
                <a:defRPr/>
              </a:pPr>
              <a:t>1/15/26</a:t>
            </a:fld>
            <a:endParaRPr lang="en-US"/>
          </a:p>
        </p:txBody>
      </p:sp>
      <p:sp>
        <p:nvSpPr>
          <p:cNvPr id="4" name="Slide Image Placeholder 3">
            <a:extLst>
              <a:ext uri="{FF2B5EF4-FFF2-40B4-BE49-F238E27FC236}">
                <a16:creationId xmlns:a16="http://schemas.microsoft.com/office/drawing/2014/main" id="{2242BD6B-719D-732C-A607-95F41DA3EC3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0559099-BBE3-B495-545B-F98AF9961D8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03087-884F-0B82-07E1-C8C9F156B5B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306090"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166C87D4-EB3E-CE02-BC80-AA636B0AC6D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306090" eaLnBrk="1" fontAlgn="auto" hangingPunct="1">
              <a:spcBef>
                <a:spcPts val="0"/>
              </a:spcBef>
              <a:spcAft>
                <a:spcPts val="0"/>
              </a:spcAft>
              <a:defRPr sz="1200" smtClean="0">
                <a:latin typeface="+mn-lt"/>
              </a:defRPr>
            </a:lvl1pPr>
          </a:lstStyle>
          <a:p>
            <a:pPr>
              <a:defRPr/>
            </a:pPr>
            <a:fld id="{E6ECF4C5-CE16-0049-9132-954247E49FA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F352ABF2-CD5F-12E6-B80C-BBB8F0ABDF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C6B11FF5-42A7-0270-7D1D-A7BFA19F32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8A93BA50-A16C-9EEF-50F1-3507A95F49D9}"/>
              </a:ext>
            </a:extLst>
          </p:cNvPr>
          <p:cNvSpPr>
            <a:spLocks noGrp="1"/>
          </p:cNvSpPr>
          <p:nvPr>
            <p:ph type="dt" sz="half" idx="10"/>
          </p:nvPr>
        </p:nvSpPr>
        <p:spPr/>
        <p:txBody>
          <a:bodyPr/>
          <a:lstStyle>
            <a:lvl1pPr>
              <a:defRPr/>
            </a:lvl1pPr>
          </a:lstStyle>
          <a:p>
            <a:pPr>
              <a:defRPr/>
            </a:pPr>
            <a:fld id="{9BDED2BE-FFEE-004C-8127-6B12C826D00F}" type="datetimeFigureOut">
              <a:rPr lang="en-US"/>
              <a:pPr>
                <a:defRPr/>
              </a:pPr>
              <a:t>1/15/26</a:t>
            </a:fld>
            <a:endParaRPr lang="en-US"/>
          </a:p>
        </p:txBody>
      </p:sp>
      <p:sp>
        <p:nvSpPr>
          <p:cNvPr id="7" name="Footer Placeholder 4">
            <a:extLst>
              <a:ext uri="{FF2B5EF4-FFF2-40B4-BE49-F238E27FC236}">
                <a16:creationId xmlns:a16="http://schemas.microsoft.com/office/drawing/2014/main" id="{2F72CF63-438B-0BCC-AD31-2A1F2FB09B9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8A6325D-10FD-DD7B-F6EE-7CD19DC2D939}"/>
              </a:ext>
            </a:extLst>
          </p:cNvPr>
          <p:cNvSpPr>
            <a:spLocks noGrp="1"/>
          </p:cNvSpPr>
          <p:nvPr>
            <p:ph type="sldNum" sz="quarter" idx="12"/>
          </p:nvPr>
        </p:nvSpPr>
        <p:spPr/>
        <p:txBody>
          <a:bodyPr/>
          <a:lstStyle>
            <a:lvl1pPr>
              <a:defRPr/>
            </a:lvl1pPr>
          </a:lstStyle>
          <a:p>
            <a:pPr>
              <a:defRPr/>
            </a:pPr>
            <a:fld id="{C2A9E61D-F02F-F046-ADC7-982E83FFC299}" type="slidenum">
              <a:rPr lang="en-US"/>
              <a:pPr>
                <a:defRPr/>
              </a:pPr>
              <a:t>‹#›</a:t>
            </a:fld>
            <a:endParaRPr lang="en-US"/>
          </a:p>
        </p:txBody>
      </p:sp>
    </p:spTree>
    <p:extLst>
      <p:ext uri="{BB962C8B-B14F-4D97-AF65-F5344CB8AC3E}">
        <p14:creationId xmlns:p14="http://schemas.microsoft.com/office/powerpoint/2010/main" val="426361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9B37C9F-B893-6C9E-725A-CC48ED57D7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4EDFF6B1-6246-FDC4-7020-7FC311454B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899DABCE-D130-82E8-8370-4440DC26C2FE}"/>
              </a:ext>
            </a:extLst>
          </p:cNvPr>
          <p:cNvSpPr>
            <a:spLocks noGrp="1"/>
          </p:cNvSpPr>
          <p:nvPr>
            <p:ph type="dt" sz="half" idx="10"/>
          </p:nvPr>
        </p:nvSpPr>
        <p:spPr/>
        <p:txBody>
          <a:bodyPr/>
          <a:lstStyle>
            <a:lvl1pPr>
              <a:defRPr/>
            </a:lvl1pPr>
          </a:lstStyle>
          <a:p>
            <a:pPr>
              <a:defRPr/>
            </a:pPr>
            <a:fld id="{F76C9DF3-D7EE-D343-A4A9-109EE39F9417}" type="datetimeFigureOut">
              <a:rPr lang="en-US"/>
              <a:pPr>
                <a:defRPr/>
              </a:pPr>
              <a:t>1/15/26</a:t>
            </a:fld>
            <a:endParaRPr lang="en-US"/>
          </a:p>
        </p:txBody>
      </p:sp>
      <p:sp>
        <p:nvSpPr>
          <p:cNvPr id="7" name="Footer Placeholder 4">
            <a:extLst>
              <a:ext uri="{FF2B5EF4-FFF2-40B4-BE49-F238E27FC236}">
                <a16:creationId xmlns:a16="http://schemas.microsoft.com/office/drawing/2014/main" id="{ABB3943E-53DA-634F-7EEC-3DC4C15BD98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C8A8B60A-CAAE-6E93-DFDA-88124DDD60D2}"/>
              </a:ext>
            </a:extLst>
          </p:cNvPr>
          <p:cNvSpPr>
            <a:spLocks noGrp="1"/>
          </p:cNvSpPr>
          <p:nvPr>
            <p:ph type="sldNum" sz="quarter" idx="12"/>
          </p:nvPr>
        </p:nvSpPr>
        <p:spPr/>
        <p:txBody>
          <a:bodyPr/>
          <a:lstStyle>
            <a:lvl1pPr>
              <a:defRPr/>
            </a:lvl1pPr>
          </a:lstStyle>
          <a:p>
            <a:pPr>
              <a:defRPr/>
            </a:pPr>
            <a:fld id="{CB7BD608-1233-4A44-836B-0299B8789ABB}" type="slidenum">
              <a:rPr lang="en-US"/>
              <a:pPr>
                <a:defRPr/>
              </a:pPr>
              <a:t>‹#›</a:t>
            </a:fld>
            <a:endParaRPr lang="en-US"/>
          </a:p>
        </p:txBody>
      </p:sp>
    </p:spTree>
    <p:extLst>
      <p:ext uri="{BB962C8B-B14F-4D97-AF65-F5344CB8AC3E}">
        <p14:creationId xmlns:p14="http://schemas.microsoft.com/office/powerpoint/2010/main" val="63660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13089F8D-7724-0704-72B7-1616E290BC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F77C2B6F-70FE-0628-DF70-4A5DEC5917D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FD19259A-00DE-B046-F02A-063BC9167E48}"/>
              </a:ext>
            </a:extLst>
          </p:cNvPr>
          <p:cNvSpPr>
            <a:spLocks noGrp="1"/>
          </p:cNvSpPr>
          <p:nvPr>
            <p:ph type="dt" sz="half" idx="10"/>
          </p:nvPr>
        </p:nvSpPr>
        <p:spPr/>
        <p:txBody>
          <a:bodyPr/>
          <a:lstStyle>
            <a:lvl1pPr>
              <a:defRPr/>
            </a:lvl1pPr>
          </a:lstStyle>
          <a:p>
            <a:pPr>
              <a:defRPr/>
            </a:pPr>
            <a:fld id="{7A1A3962-46AA-4947-BD7A-2EED4234FFA4}" type="datetimeFigureOut">
              <a:rPr lang="en-US"/>
              <a:pPr>
                <a:defRPr/>
              </a:pPr>
              <a:t>1/15/26</a:t>
            </a:fld>
            <a:endParaRPr lang="en-US"/>
          </a:p>
        </p:txBody>
      </p:sp>
      <p:sp>
        <p:nvSpPr>
          <p:cNvPr id="7" name="Footer Placeholder 4">
            <a:extLst>
              <a:ext uri="{FF2B5EF4-FFF2-40B4-BE49-F238E27FC236}">
                <a16:creationId xmlns:a16="http://schemas.microsoft.com/office/drawing/2014/main" id="{62E3B9AA-9D70-F7C8-2D50-02D48C44FDDD}"/>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F973071-DD3D-A2E5-F3FC-1B3F106FD98C}"/>
              </a:ext>
            </a:extLst>
          </p:cNvPr>
          <p:cNvSpPr>
            <a:spLocks noGrp="1"/>
          </p:cNvSpPr>
          <p:nvPr>
            <p:ph type="sldNum" sz="quarter" idx="12"/>
          </p:nvPr>
        </p:nvSpPr>
        <p:spPr/>
        <p:txBody>
          <a:bodyPr/>
          <a:lstStyle>
            <a:lvl1pPr>
              <a:defRPr/>
            </a:lvl1pPr>
          </a:lstStyle>
          <a:p>
            <a:pPr>
              <a:defRPr/>
            </a:pPr>
            <a:fld id="{43B398DA-9248-FF49-BC10-7E808C53AAAD}" type="slidenum">
              <a:rPr lang="en-US"/>
              <a:pPr>
                <a:defRPr/>
              </a:pPr>
              <a:t>‹#›</a:t>
            </a:fld>
            <a:endParaRPr lang="en-US"/>
          </a:p>
        </p:txBody>
      </p:sp>
    </p:spTree>
    <p:extLst>
      <p:ext uri="{BB962C8B-B14F-4D97-AF65-F5344CB8AC3E}">
        <p14:creationId xmlns:p14="http://schemas.microsoft.com/office/powerpoint/2010/main" val="223658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T Corner without Logo">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0891AA30-C3E2-2274-B5FF-ECD97C2B4E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839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3C531830-DD07-1218-5BC6-66CD93287C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690F559C-BFEF-C7D3-A871-3514799B79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136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T Corner with Logo">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A0E3D2A6-5F8E-30A8-59D9-58008C1666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19858CEE-99AC-36AE-496E-D70702034A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552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T Corner without Logo">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31587E66-FE90-E270-91F9-9B46794093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262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E946AD20-E0FF-9B83-4759-879BF2F9888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73B41466-EDA5-FA2E-901C-49E2417FC9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4877FAFA-3A56-A29D-FE7E-D778CEE5BAAD}"/>
              </a:ext>
            </a:extLst>
          </p:cNvPr>
          <p:cNvSpPr>
            <a:spLocks noGrp="1"/>
          </p:cNvSpPr>
          <p:nvPr>
            <p:ph type="dt" sz="half" idx="10"/>
          </p:nvPr>
        </p:nvSpPr>
        <p:spPr/>
        <p:txBody>
          <a:bodyPr/>
          <a:lstStyle>
            <a:lvl1pPr>
              <a:defRPr/>
            </a:lvl1pPr>
          </a:lstStyle>
          <a:p>
            <a:pPr>
              <a:defRPr/>
            </a:pPr>
            <a:fld id="{D9533CC4-201C-7948-BD3C-5EAC6011E73F}" type="datetimeFigureOut">
              <a:rPr lang="en-US"/>
              <a:pPr>
                <a:defRPr/>
              </a:pPr>
              <a:t>1/15/26</a:t>
            </a:fld>
            <a:endParaRPr lang="en-US"/>
          </a:p>
        </p:txBody>
      </p:sp>
      <p:sp>
        <p:nvSpPr>
          <p:cNvPr id="7" name="Footer Placeholder 4">
            <a:extLst>
              <a:ext uri="{FF2B5EF4-FFF2-40B4-BE49-F238E27FC236}">
                <a16:creationId xmlns:a16="http://schemas.microsoft.com/office/drawing/2014/main" id="{62D9D88B-7858-28A5-A1A7-F3AF5909A5D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C8D7B0B2-3BB0-6C1D-DCC6-D6658BC3329B}"/>
              </a:ext>
            </a:extLst>
          </p:cNvPr>
          <p:cNvSpPr>
            <a:spLocks noGrp="1"/>
          </p:cNvSpPr>
          <p:nvPr>
            <p:ph type="sldNum" sz="quarter" idx="12"/>
          </p:nvPr>
        </p:nvSpPr>
        <p:spPr/>
        <p:txBody>
          <a:bodyPr/>
          <a:lstStyle>
            <a:lvl1pPr>
              <a:defRPr/>
            </a:lvl1pPr>
          </a:lstStyle>
          <a:p>
            <a:pPr>
              <a:defRPr/>
            </a:pPr>
            <a:fld id="{A1B0B0E9-6887-9E4E-A712-614810D34501}" type="slidenum">
              <a:rPr lang="en-US"/>
              <a:pPr>
                <a:defRPr/>
              </a:pPr>
              <a:t>‹#›</a:t>
            </a:fld>
            <a:endParaRPr lang="en-US"/>
          </a:p>
        </p:txBody>
      </p:sp>
    </p:spTree>
    <p:extLst>
      <p:ext uri="{BB962C8B-B14F-4D97-AF65-F5344CB8AC3E}">
        <p14:creationId xmlns:p14="http://schemas.microsoft.com/office/powerpoint/2010/main" val="85951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A81800-6F13-A7CB-8C20-10BECA07BB27}"/>
              </a:ext>
            </a:extLst>
          </p:cNvPr>
          <p:cNvSpPr>
            <a:spLocks noGrp="1"/>
          </p:cNvSpPr>
          <p:nvPr>
            <p:ph type="dt" sz="half" idx="10"/>
          </p:nvPr>
        </p:nvSpPr>
        <p:spPr/>
        <p:txBody>
          <a:bodyPr/>
          <a:lstStyle>
            <a:lvl1pPr>
              <a:defRPr/>
            </a:lvl1pPr>
          </a:lstStyle>
          <a:p>
            <a:pPr>
              <a:defRPr/>
            </a:pPr>
            <a:fld id="{DC237462-713D-EF45-8177-2A1A4B02B8F6}" type="datetimeFigureOut">
              <a:rPr lang="en-US"/>
              <a:pPr>
                <a:defRPr/>
              </a:pPr>
              <a:t>1/15/26</a:t>
            </a:fld>
            <a:endParaRPr lang="en-US"/>
          </a:p>
        </p:txBody>
      </p:sp>
      <p:sp>
        <p:nvSpPr>
          <p:cNvPr id="5" name="Footer Placeholder 4">
            <a:extLst>
              <a:ext uri="{FF2B5EF4-FFF2-40B4-BE49-F238E27FC236}">
                <a16:creationId xmlns:a16="http://schemas.microsoft.com/office/drawing/2014/main" id="{6612A119-0F83-CB4C-781F-6BA79D1178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5DC3F0-7358-C598-98EA-8B0140864655}"/>
              </a:ext>
            </a:extLst>
          </p:cNvPr>
          <p:cNvSpPr>
            <a:spLocks noGrp="1"/>
          </p:cNvSpPr>
          <p:nvPr>
            <p:ph type="sldNum" sz="quarter" idx="12"/>
          </p:nvPr>
        </p:nvSpPr>
        <p:spPr/>
        <p:txBody>
          <a:bodyPr/>
          <a:lstStyle>
            <a:lvl1pPr>
              <a:defRPr/>
            </a:lvl1pPr>
          </a:lstStyle>
          <a:p>
            <a:pPr>
              <a:defRPr/>
            </a:pPr>
            <a:fld id="{FCCC576D-5601-9D4D-8110-CB85223659FA}" type="slidenum">
              <a:rPr lang="en-US"/>
              <a:pPr>
                <a:defRPr/>
              </a:pPr>
              <a:t>‹#›</a:t>
            </a:fld>
            <a:endParaRPr lang="en-US"/>
          </a:p>
        </p:txBody>
      </p:sp>
    </p:spTree>
    <p:extLst>
      <p:ext uri="{BB962C8B-B14F-4D97-AF65-F5344CB8AC3E}">
        <p14:creationId xmlns:p14="http://schemas.microsoft.com/office/powerpoint/2010/main" val="1023474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01C1495A-C751-977F-001A-25E8A443D5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32D6B127-45E0-5E70-62DC-82EBDFBD4FE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a:extLst>
              <a:ext uri="{FF2B5EF4-FFF2-40B4-BE49-F238E27FC236}">
                <a16:creationId xmlns:a16="http://schemas.microsoft.com/office/drawing/2014/main" id="{5A4038A5-59D9-66F7-1876-8C30C7277697}"/>
              </a:ext>
            </a:extLst>
          </p:cNvPr>
          <p:cNvSpPr>
            <a:spLocks noGrp="1"/>
          </p:cNvSpPr>
          <p:nvPr>
            <p:ph type="dt" sz="half" idx="10"/>
          </p:nvPr>
        </p:nvSpPr>
        <p:spPr/>
        <p:txBody>
          <a:bodyPr/>
          <a:lstStyle>
            <a:lvl1pPr>
              <a:defRPr/>
            </a:lvl1pPr>
          </a:lstStyle>
          <a:p>
            <a:pPr>
              <a:defRPr/>
            </a:pPr>
            <a:fld id="{CAFFE61B-476F-164D-AE40-E3A0885C6A0B}" type="datetimeFigureOut">
              <a:rPr lang="en-US"/>
              <a:pPr>
                <a:defRPr/>
              </a:pPr>
              <a:t>1/15/26</a:t>
            </a:fld>
            <a:endParaRPr lang="en-US"/>
          </a:p>
        </p:txBody>
      </p:sp>
      <p:sp>
        <p:nvSpPr>
          <p:cNvPr id="8" name="Footer Placeholder 5">
            <a:extLst>
              <a:ext uri="{FF2B5EF4-FFF2-40B4-BE49-F238E27FC236}">
                <a16:creationId xmlns:a16="http://schemas.microsoft.com/office/drawing/2014/main" id="{C138797B-8CCA-9F5E-AE38-754546F6871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62DDCC47-01E4-FB62-6283-61BE851C5EE3}"/>
              </a:ext>
            </a:extLst>
          </p:cNvPr>
          <p:cNvSpPr>
            <a:spLocks noGrp="1"/>
          </p:cNvSpPr>
          <p:nvPr>
            <p:ph type="sldNum" sz="quarter" idx="12"/>
          </p:nvPr>
        </p:nvSpPr>
        <p:spPr/>
        <p:txBody>
          <a:bodyPr/>
          <a:lstStyle>
            <a:lvl1pPr>
              <a:defRPr/>
            </a:lvl1pPr>
          </a:lstStyle>
          <a:p>
            <a:pPr>
              <a:defRPr/>
            </a:pPr>
            <a:fld id="{DA035C13-959D-3D4A-9307-6392334C09C1}" type="slidenum">
              <a:rPr lang="en-US"/>
              <a:pPr>
                <a:defRPr/>
              </a:pPr>
              <a:t>‹#›</a:t>
            </a:fld>
            <a:endParaRPr lang="en-US"/>
          </a:p>
        </p:txBody>
      </p:sp>
    </p:spTree>
    <p:extLst>
      <p:ext uri="{BB962C8B-B14F-4D97-AF65-F5344CB8AC3E}">
        <p14:creationId xmlns:p14="http://schemas.microsoft.com/office/powerpoint/2010/main" val="12864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A5217945-14E5-7AEB-FB57-FF6FA4593A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4DBA2458-2AF5-1231-87D0-7E168F4BB8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a:extLst>
              <a:ext uri="{FF2B5EF4-FFF2-40B4-BE49-F238E27FC236}">
                <a16:creationId xmlns:a16="http://schemas.microsoft.com/office/drawing/2014/main" id="{D4645005-4B6E-BD7D-8E12-43AC0FE785D2}"/>
              </a:ext>
            </a:extLst>
          </p:cNvPr>
          <p:cNvSpPr>
            <a:spLocks noGrp="1"/>
          </p:cNvSpPr>
          <p:nvPr>
            <p:ph type="dt" sz="half" idx="10"/>
          </p:nvPr>
        </p:nvSpPr>
        <p:spPr/>
        <p:txBody>
          <a:bodyPr/>
          <a:lstStyle>
            <a:lvl1pPr>
              <a:defRPr/>
            </a:lvl1pPr>
          </a:lstStyle>
          <a:p>
            <a:pPr>
              <a:defRPr/>
            </a:pPr>
            <a:fld id="{C8F72449-8BA6-5949-A7FE-EB2B540BABF2}" type="datetimeFigureOut">
              <a:rPr lang="en-US"/>
              <a:pPr>
                <a:defRPr/>
              </a:pPr>
              <a:t>1/15/26</a:t>
            </a:fld>
            <a:endParaRPr lang="en-US"/>
          </a:p>
        </p:txBody>
      </p:sp>
      <p:sp>
        <p:nvSpPr>
          <p:cNvPr id="10" name="Footer Placeholder 7">
            <a:extLst>
              <a:ext uri="{FF2B5EF4-FFF2-40B4-BE49-F238E27FC236}">
                <a16:creationId xmlns:a16="http://schemas.microsoft.com/office/drawing/2014/main" id="{6AA8D0FD-3E05-23AD-F855-03CB0B20982A}"/>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2F5C9663-5E2F-8184-9804-4C5F9C7C2C6A}"/>
              </a:ext>
            </a:extLst>
          </p:cNvPr>
          <p:cNvSpPr>
            <a:spLocks noGrp="1"/>
          </p:cNvSpPr>
          <p:nvPr>
            <p:ph type="sldNum" sz="quarter" idx="12"/>
          </p:nvPr>
        </p:nvSpPr>
        <p:spPr/>
        <p:txBody>
          <a:bodyPr/>
          <a:lstStyle>
            <a:lvl1pPr>
              <a:defRPr/>
            </a:lvl1pPr>
          </a:lstStyle>
          <a:p>
            <a:pPr>
              <a:defRPr/>
            </a:pPr>
            <a:fld id="{7799B334-D50C-BB49-B5C4-6EFBA364F5EF}" type="slidenum">
              <a:rPr lang="en-US"/>
              <a:pPr>
                <a:defRPr/>
              </a:pPr>
              <a:t>‹#›</a:t>
            </a:fld>
            <a:endParaRPr lang="en-US"/>
          </a:p>
        </p:txBody>
      </p:sp>
    </p:spTree>
    <p:extLst>
      <p:ext uri="{BB962C8B-B14F-4D97-AF65-F5344CB8AC3E}">
        <p14:creationId xmlns:p14="http://schemas.microsoft.com/office/powerpoint/2010/main" val="137536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95C18A5A-61E2-3347-CED8-972E43BE66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B41FC740-0EDF-F4C9-CB9C-18144F86680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2">
            <a:extLst>
              <a:ext uri="{FF2B5EF4-FFF2-40B4-BE49-F238E27FC236}">
                <a16:creationId xmlns:a16="http://schemas.microsoft.com/office/drawing/2014/main" id="{7637A2E9-BFA9-5BF6-6B7C-EDA3BA8DB3E2}"/>
              </a:ext>
            </a:extLst>
          </p:cNvPr>
          <p:cNvSpPr>
            <a:spLocks noGrp="1"/>
          </p:cNvSpPr>
          <p:nvPr>
            <p:ph type="dt" sz="half" idx="10"/>
          </p:nvPr>
        </p:nvSpPr>
        <p:spPr/>
        <p:txBody>
          <a:bodyPr/>
          <a:lstStyle>
            <a:lvl1pPr>
              <a:defRPr/>
            </a:lvl1pPr>
          </a:lstStyle>
          <a:p>
            <a:pPr>
              <a:defRPr/>
            </a:pPr>
            <a:fld id="{60DF987B-36D2-9849-AEA1-CABC53829432}" type="datetimeFigureOut">
              <a:rPr lang="en-US"/>
              <a:pPr>
                <a:defRPr/>
              </a:pPr>
              <a:t>1/15/26</a:t>
            </a:fld>
            <a:endParaRPr lang="en-US"/>
          </a:p>
        </p:txBody>
      </p:sp>
      <p:sp>
        <p:nvSpPr>
          <p:cNvPr id="6" name="Footer Placeholder 3">
            <a:extLst>
              <a:ext uri="{FF2B5EF4-FFF2-40B4-BE49-F238E27FC236}">
                <a16:creationId xmlns:a16="http://schemas.microsoft.com/office/drawing/2014/main" id="{455A9CAC-3816-3C11-6236-6A63753586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B4AE9AEE-40DD-6BA4-7C13-B8DEE08C2101}"/>
              </a:ext>
            </a:extLst>
          </p:cNvPr>
          <p:cNvSpPr>
            <a:spLocks noGrp="1"/>
          </p:cNvSpPr>
          <p:nvPr>
            <p:ph type="sldNum" sz="quarter" idx="12"/>
          </p:nvPr>
        </p:nvSpPr>
        <p:spPr/>
        <p:txBody>
          <a:bodyPr/>
          <a:lstStyle>
            <a:lvl1pPr>
              <a:defRPr/>
            </a:lvl1pPr>
          </a:lstStyle>
          <a:p>
            <a:pPr>
              <a:defRPr/>
            </a:pPr>
            <a:fld id="{00D20355-8B88-D843-8DFA-37B302B0D9FD}" type="slidenum">
              <a:rPr lang="en-US"/>
              <a:pPr>
                <a:defRPr/>
              </a:pPr>
              <a:t>‹#›</a:t>
            </a:fld>
            <a:endParaRPr lang="en-US"/>
          </a:p>
        </p:txBody>
      </p:sp>
    </p:spTree>
    <p:extLst>
      <p:ext uri="{BB962C8B-B14F-4D97-AF65-F5344CB8AC3E}">
        <p14:creationId xmlns:p14="http://schemas.microsoft.com/office/powerpoint/2010/main" val="2346770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4C137E24-49ED-5357-0C65-4F051897C3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7A367B57-F626-207D-6396-64D890A667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a:extLst>
              <a:ext uri="{FF2B5EF4-FFF2-40B4-BE49-F238E27FC236}">
                <a16:creationId xmlns:a16="http://schemas.microsoft.com/office/drawing/2014/main" id="{C6649E7F-8CC8-7021-829A-0D24E4DD9419}"/>
              </a:ext>
            </a:extLst>
          </p:cNvPr>
          <p:cNvSpPr>
            <a:spLocks noGrp="1"/>
          </p:cNvSpPr>
          <p:nvPr>
            <p:ph type="dt" sz="half" idx="10"/>
          </p:nvPr>
        </p:nvSpPr>
        <p:spPr/>
        <p:txBody>
          <a:bodyPr/>
          <a:lstStyle>
            <a:lvl1pPr>
              <a:defRPr/>
            </a:lvl1pPr>
          </a:lstStyle>
          <a:p>
            <a:pPr>
              <a:defRPr/>
            </a:pPr>
            <a:fld id="{F1960DB2-69D8-414A-87DD-12D57EB96FF6}" type="datetimeFigureOut">
              <a:rPr lang="en-US"/>
              <a:pPr>
                <a:defRPr/>
              </a:pPr>
              <a:t>1/15/26</a:t>
            </a:fld>
            <a:endParaRPr lang="en-US"/>
          </a:p>
        </p:txBody>
      </p:sp>
      <p:sp>
        <p:nvSpPr>
          <p:cNvPr id="5" name="Footer Placeholder 2">
            <a:extLst>
              <a:ext uri="{FF2B5EF4-FFF2-40B4-BE49-F238E27FC236}">
                <a16:creationId xmlns:a16="http://schemas.microsoft.com/office/drawing/2014/main" id="{CF4EE922-B6D7-A821-A8F5-4FEC01CBB2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715E958B-775C-D0C3-DB22-BB86B4DE38CB}"/>
              </a:ext>
            </a:extLst>
          </p:cNvPr>
          <p:cNvSpPr>
            <a:spLocks noGrp="1"/>
          </p:cNvSpPr>
          <p:nvPr>
            <p:ph type="sldNum" sz="quarter" idx="12"/>
          </p:nvPr>
        </p:nvSpPr>
        <p:spPr/>
        <p:txBody>
          <a:bodyPr/>
          <a:lstStyle>
            <a:lvl1pPr>
              <a:defRPr/>
            </a:lvl1pPr>
          </a:lstStyle>
          <a:p>
            <a:pPr>
              <a:defRPr/>
            </a:pPr>
            <a:fld id="{01E65ACE-96D7-AB4F-A2DF-C22CF01CEE14}" type="slidenum">
              <a:rPr lang="en-US"/>
              <a:pPr>
                <a:defRPr/>
              </a:pPr>
              <a:t>‹#›</a:t>
            </a:fld>
            <a:endParaRPr lang="en-US"/>
          </a:p>
        </p:txBody>
      </p:sp>
    </p:spTree>
    <p:extLst>
      <p:ext uri="{BB962C8B-B14F-4D97-AF65-F5344CB8AC3E}">
        <p14:creationId xmlns:p14="http://schemas.microsoft.com/office/powerpoint/2010/main" val="175802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672331F3-E31B-CFB9-0BC0-B08429C4F1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4A345E5A-E8CF-8FE5-0E14-C31182FA9BD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7" name="Date Placeholder 4">
            <a:extLst>
              <a:ext uri="{FF2B5EF4-FFF2-40B4-BE49-F238E27FC236}">
                <a16:creationId xmlns:a16="http://schemas.microsoft.com/office/drawing/2014/main" id="{02CCE72E-2654-FF7D-D10A-2D54D2778483}"/>
              </a:ext>
            </a:extLst>
          </p:cNvPr>
          <p:cNvSpPr>
            <a:spLocks noGrp="1"/>
          </p:cNvSpPr>
          <p:nvPr>
            <p:ph type="dt" sz="half" idx="10"/>
          </p:nvPr>
        </p:nvSpPr>
        <p:spPr/>
        <p:txBody>
          <a:bodyPr/>
          <a:lstStyle>
            <a:lvl1pPr>
              <a:defRPr/>
            </a:lvl1pPr>
          </a:lstStyle>
          <a:p>
            <a:pPr>
              <a:defRPr/>
            </a:pPr>
            <a:fld id="{434F0291-E1BC-C749-87B4-617F77189CA7}" type="datetimeFigureOut">
              <a:rPr lang="en-US"/>
              <a:pPr>
                <a:defRPr/>
              </a:pPr>
              <a:t>1/15/26</a:t>
            </a:fld>
            <a:endParaRPr lang="en-US"/>
          </a:p>
        </p:txBody>
      </p:sp>
      <p:sp>
        <p:nvSpPr>
          <p:cNvPr id="8" name="Footer Placeholder 5">
            <a:extLst>
              <a:ext uri="{FF2B5EF4-FFF2-40B4-BE49-F238E27FC236}">
                <a16:creationId xmlns:a16="http://schemas.microsoft.com/office/drawing/2014/main" id="{A00616BE-D0CB-780F-73F3-596E50B9E7E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42F050D4-FFEE-EFB7-CEA8-5DCC132D3211}"/>
              </a:ext>
            </a:extLst>
          </p:cNvPr>
          <p:cNvSpPr>
            <a:spLocks noGrp="1"/>
          </p:cNvSpPr>
          <p:nvPr>
            <p:ph type="sldNum" sz="quarter" idx="12"/>
          </p:nvPr>
        </p:nvSpPr>
        <p:spPr/>
        <p:txBody>
          <a:bodyPr/>
          <a:lstStyle>
            <a:lvl1pPr>
              <a:defRPr/>
            </a:lvl1pPr>
          </a:lstStyle>
          <a:p>
            <a:pPr>
              <a:defRPr/>
            </a:pPr>
            <a:fld id="{DAC3854A-08FD-A449-A51E-8EC4F24BED65}" type="slidenum">
              <a:rPr lang="en-US"/>
              <a:pPr>
                <a:defRPr/>
              </a:pPr>
              <a:t>‹#›</a:t>
            </a:fld>
            <a:endParaRPr lang="en-US"/>
          </a:p>
        </p:txBody>
      </p:sp>
    </p:spTree>
    <p:extLst>
      <p:ext uri="{BB962C8B-B14F-4D97-AF65-F5344CB8AC3E}">
        <p14:creationId xmlns:p14="http://schemas.microsoft.com/office/powerpoint/2010/main" val="352006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9919CFC9-5A49-B3EA-54C3-6A745CE5C2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6B2D9153-A74A-3E34-7ABA-0E0D6954E6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7" name="Date Placeholder 4">
            <a:extLst>
              <a:ext uri="{FF2B5EF4-FFF2-40B4-BE49-F238E27FC236}">
                <a16:creationId xmlns:a16="http://schemas.microsoft.com/office/drawing/2014/main" id="{65C2F031-86FD-ABC9-0D88-4802F7CB8459}"/>
              </a:ext>
            </a:extLst>
          </p:cNvPr>
          <p:cNvSpPr>
            <a:spLocks noGrp="1"/>
          </p:cNvSpPr>
          <p:nvPr>
            <p:ph type="dt" sz="half" idx="10"/>
          </p:nvPr>
        </p:nvSpPr>
        <p:spPr/>
        <p:txBody>
          <a:bodyPr/>
          <a:lstStyle>
            <a:lvl1pPr>
              <a:defRPr/>
            </a:lvl1pPr>
          </a:lstStyle>
          <a:p>
            <a:pPr>
              <a:defRPr/>
            </a:pPr>
            <a:fld id="{C3AD32D3-6118-7E4C-9B3B-BA0770600CE3}" type="datetimeFigureOut">
              <a:rPr lang="en-US"/>
              <a:pPr>
                <a:defRPr/>
              </a:pPr>
              <a:t>1/15/26</a:t>
            </a:fld>
            <a:endParaRPr lang="en-US"/>
          </a:p>
        </p:txBody>
      </p:sp>
      <p:sp>
        <p:nvSpPr>
          <p:cNvPr id="8" name="Footer Placeholder 5">
            <a:extLst>
              <a:ext uri="{FF2B5EF4-FFF2-40B4-BE49-F238E27FC236}">
                <a16:creationId xmlns:a16="http://schemas.microsoft.com/office/drawing/2014/main" id="{54234325-A891-5E91-6CB2-1D0CCF8E96D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B86FF900-B319-CFAC-A067-DD6C394FEAEE}"/>
              </a:ext>
            </a:extLst>
          </p:cNvPr>
          <p:cNvSpPr>
            <a:spLocks noGrp="1"/>
          </p:cNvSpPr>
          <p:nvPr>
            <p:ph type="sldNum" sz="quarter" idx="12"/>
          </p:nvPr>
        </p:nvSpPr>
        <p:spPr/>
        <p:txBody>
          <a:bodyPr/>
          <a:lstStyle>
            <a:lvl1pPr>
              <a:defRPr/>
            </a:lvl1pPr>
          </a:lstStyle>
          <a:p>
            <a:pPr>
              <a:defRPr/>
            </a:pPr>
            <a:fld id="{755624ED-E8FB-A74F-9CD7-F4B12A1830F2}" type="slidenum">
              <a:rPr lang="en-US"/>
              <a:pPr>
                <a:defRPr/>
              </a:pPr>
              <a:t>‹#›</a:t>
            </a:fld>
            <a:endParaRPr lang="en-US"/>
          </a:p>
        </p:txBody>
      </p:sp>
    </p:spTree>
    <p:extLst>
      <p:ext uri="{BB962C8B-B14F-4D97-AF65-F5344CB8AC3E}">
        <p14:creationId xmlns:p14="http://schemas.microsoft.com/office/powerpoint/2010/main" val="1902174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17A01-03E9-BF51-F593-171DB7625CAD}"/>
              </a:ext>
            </a:extLst>
          </p:cNvPr>
          <p:cNvSpPr>
            <a:spLocks noGrp="1"/>
          </p:cNvSpPr>
          <p:nvPr>
            <p:ph type="title"/>
          </p:nvPr>
        </p:nvSpPr>
        <p:spPr>
          <a:xfrm>
            <a:off x="1006475" y="217488"/>
            <a:ext cx="12617450" cy="9239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08D9E0D-DE7F-54D9-EBC6-0B85BECF47A2}"/>
              </a:ext>
            </a:extLst>
          </p:cNvPr>
          <p:cNvSpPr>
            <a:spLocks noGrp="1"/>
          </p:cNvSpPr>
          <p:nvPr>
            <p:ph type="body" idx="1"/>
          </p:nvPr>
        </p:nvSpPr>
        <p:spPr>
          <a:xfrm>
            <a:off x="1006475" y="1550988"/>
            <a:ext cx="12617450" cy="58610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735FF63-C689-E4BE-9178-F4FA8E280902}"/>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defTabSz="1306090" eaLnBrk="1" fontAlgn="auto" hangingPunct="1">
              <a:spcBef>
                <a:spcPts val="0"/>
              </a:spcBef>
              <a:spcAft>
                <a:spcPts val="0"/>
              </a:spcAft>
              <a:defRPr sz="1440" dirty="0">
                <a:solidFill>
                  <a:schemeClr val="tx1">
                    <a:tint val="75000"/>
                  </a:schemeClr>
                </a:solidFill>
                <a:latin typeface="+mn-lt"/>
              </a:defRPr>
            </a:lvl1pPr>
          </a:lstStyle>
          <a:p>
            <a:pPr>
              <a:defRPr/>
            </a:pPr>
            <a:fld id="{EA7A892A-2DB2-6048-A7B2-3B0822923962}" type="datetimeFigureOut">
              <a:rPr lang="en-US"/>
              <a:pPr>
                <a:defRPr/>
              </a:pPr>
              <a:t>1/15/26</a:t>
            </a:fld>
            <a:endParaRPr lang="en-US"/>
          </a:p>
        </p:txBody>
      </p:sp>
      <p:sp>
        <p:nvSpPr>
          <p:cNvPr id="5" name="Footer Placeholder 4">
            <a:extLst>
              <a:ext uri="{FF2B5EF4-FFF2-40B4-BE49-F238E27FC236}">
                <a16:creationId xmlns:a16="http://schemas.microsoft.com/office/drawing/2014/main" id="{6E38D974-28C9-3B07-2EB0-DD65DFAF6F24}"/>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defTabSz="1306090" eaLnBrk="1" fontAlgn="auto" hangingPunct="1">
              <a:spcBef>
                <a:spcPts val="0"/>
              </a:spcBef>
              <a:spcAft>
                <a:spcPts val="0"/>
              </a:spcAft>
              <a:defRPr sz="144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E7AE7F8-84D4-1060-E289-A556A6360773}"/>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defTabSz="1306090" eaLnBrk="1" fontAlgn="auto" hangingPunct="1">
              <a:spcBef>
                <a:spcPts val="0"/>
              </a:spcBef>
              <a:spcAft>
                <a:spcPts val="0"/>
              </a:spcAft>
              <a:defRPr sz="1440" dirty="0">
                <a:solidFill>
                  <a:schemeClr val="tx1">
                    <a:tint val="75000"/>
                  </a:schemeClr>
                </a:solidFill>
                <a:latin typeface="+mn-lt"/>
              </a:defRPr>
            </a:lvl1pPr>
          </a:lstStyle>
          <a:p>
            <a:pPr>
              <a:defRPr/>
            </a:pPr>
            <a:fld id="{D38E1381-342F-D945-8486-16342D087B83}" type="slidenum">
              <a:rPr lang="en-US"/>
              <a:pPr>
                <a:defRPr/>
              </a:pPr>
              <a:t>‹#›</a:t>
            </a:fld>
            <a:endParaRPr lang="en-US"/>
          </a:p>
        </p:txBody>
      </p:sp>
      <p:pic>
        <p:nvPicPr>
          <p:cNvPr id="2055" name="Picture 6">
            <a:extLst>
              <a:ext uri="{FF2B5EF4-FFF2-40B4-BE49-F238E27FC236}">
                <a16:creationId xmlns:a16="http://schemas.microsoft.com/office/drawing/2014/main" id="{D2F4DC08-A836-A109-7C1E-8CC30E26E470}"/>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9640888" y="4511675"/>
            <a:ext cx="4989512"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7">
            <a:extLst>
              <a:ext uri="{FF2B5EF4-FFF2-40B4-BE49-F238E27FC236}">
                <a16:creationId xmlns:a16="http://schemas.microsoft.com/office/drawing/2014/main" id="{ECC4CCC6-07DA-2BCA-1ADF-9BCA2DA7EB5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2028488" y="7300913"/>
            <a:ext cx="24939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8" r:id="rId1"/>
    <p:sldLayoutId id="2147483709" r:id="rId2"/>
    <p:sldLayoutId id="2147483707"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txStyles>
    <p:titleStyle>
      <a:lvl1pPr algn="l" defTabSz="1096963" rtl="0" fontAlgn="base">
        <a:lnSpc>
          <a:spcPct val="90000"/>
        </a:lnSpc>
        <a:spcBef>
          <a:spcPct val="0"/>
        </a:spcBef>
        <a:spcAft>
          <a:spcPct val="0"/>
        </a:spcAft>
        <a:defRPr sz="5200" kern="1200">
          <a:solidFill>
            <a:schemeClr val="tx1"/>
          </a:solidFill>
          <a:latin typeface="+mj-lt"/>
          <a:ea typeface="+mj-ea"/>
          <a:cs typeface="+mj-cs"/>
        </a:defRPr>
      </a:lvl1pPr>
      <a:lvl2pPr algn="l" defTabSz="1096963" rtl="0" fontAlgn="base">
        <a:lnSpc>
          <a:spcPct val="90000"/>
        </a:lnSpc>
        <a:spcBef>
          <a:spcPct val="0"/>
        </a:spcBef>
        <a:spcAft>
          <a:spcPct val="0"/>
        </a:spcAft>
        <a:defRPr sz="5200">
          <a:solidFill>
            <a:schemeClr val="tx1"/>
          </a:solidFill>
          <a:latin typeface="Calibri Light" panose="020F0302020204030204" pitchFamily="34" charset="0"/>
        </a:defRPr>
      </a:lvl2pPr>
      <a:lvl3pPr algn="l" defTabSz="1096963" rtl="0" fontAlgn="base">
        <a:lnSpc>
          <a:spcPct val="90000"/>
        </a:lnSpc>
        <a:spcBef>
          <a:spcPct val="0"/>
        </a:spcBef>
        <a:spcAft>
          <a:spcPct val="0"/>
        </a:spcAft>
        <a:defRPr sz="5200">
          <a:solidFill>
            <a:schemeClr val="tx1"/>
          </a:solidFill>
          <a:latin typeface="Calibri Light" panose="020F0302020204030204" pitchFamily="34" charset="0"/>
        </a:defRPr>
      </a:lvl3pPr>
      <a:lvl4pPr algn="l" defTabSz="1096963" rtl="0" fontAlgn="base">
        <a:lnSpc>
          <a:spcPct val="90000"/>
        </a:lnSpc>
        <a:spcBef>
          <a:spcPct val="0"/>
        </a:spcBef>
        <a:spcAft>
          <a:spcPct val="0"/>
        </a:spcAft>
        <a:defRPr sz="5200">
          <a:solidFill>
            <a:schemeClr val="tx1"/>
          </a:solidFill>
          <a:latin typeface="Calibri Light" panose="020F0302020204030204" pitchFamily="34" charset="0"/>
        </a:defRPr>
      </a:lvl4pPr>
      <a:lvl5pPr algn="l" defTabSz="1096963" rtl="0" fontAlgn="base">
        <a:lnSpc>
          <a:spcPct val="90000"/>
        </a:lnSpc>
        <a:spcBef>
          <a:spcPct val="0"/>
        </a:spcBef>
        <a:spcAft>
          <a:spcPct val="0"/>
        </a:spcAft>
        <a:defRPr sz="5200">
          <a:solidFill>
            <a:schemeClr val="tx1"/>
          </a:solidFill>
          <a:latin typeface="Calibri Light" panose="020F0302020204030204" pitchFamily="34" charset="0"/>
        </a:defRPr>
      </a:lvl5pPr>
      <a:lvl6pPr marL="457200" algn="l" defTabSz="1096963" rtl="0" fontAlgn="base">
        <a:lnSpc>
          <a:spcPct val="90000"/>
        </a:lnSpc>
        <a:spcBef>
          <a:spcPct val="0"/>
        </a:spcBef>
        <a:spcAft>
          <a:spcPct val="0"/>
        </a:spcAft>
        <a:defRPr sz="5200">
          <a:solidFill>
            <a:schemeClr val="tx1"/>
          </a:solidFill>
          <a:latin typeface="Calibri Light" panose="020F0302020204030204" pitchFamily="34" charset="0"/>
        </a:defRPr>
      </a:lvl6pPr>
      <a:lvl7pPr marL="914400" algn="l" defTabSz="1096963" rtl="0" fontAlgn="base">
        <a:lnSpc>
          <a:spcPct val="90000"/>
        </a:lnSpc>
        <a:spcBef>
          <a:spcPct val="0"/>
        </a:spcBef>
        <a:spcAft>
          <a:spcPct val="0"/>
        </a:spcAft>
        <a:defRPr sz="5200">
          <a:solidFill>
            <a:schemeClr val="tx1"/>
          </a:solidFill>
          <a:latin typeface="Calibri Light" panose="020F0302020204030204" pitchFamily="34" charset="0"/>
        </a:defRPr>
      </a:lvl7pPr>
      <a:lvl8pPr marL="1371600" algn="l" defTabSz="1096963" rtl="0" fontAlgn="base">
        <a:lnSpc>
          <a:spcPct val="90000"/>
        </a:lnSpc>
        <a:spcBef>
          <a:spcPct val="0"/>
        </a:spcBef>
        <a:spcAft>
          <a:spcPct val="0"/>
        </a:spcAft>
        <a:defRPr sz="5200">
          <a:solidFill>
            <a:schemeClr val="tx1"/>
          </a:solidFill>
          <a:latin typeface="Calibri Light" panose="020F0302020204030204" pitchFamily="34" charset="0"/>
        </a:defRPr>
      </a:lvl8pPr>
      <a:lvl9pPr marL="1828800" algn="l" defTabSz="1096963" rtl="0" fontAlgn="base">
        <a:lnSpc>
          <a:spcPct val="90000"/>
        </a:lnSpc>
        <a:spcBef>
          <a:spcPct val="0"/>
        </a:spcBef>
        <a:spcAft>
          <a:spcPct val="0"/>
        </a:spcAft>
        <a:defRPr sz="5200">
          <a:solidFill>
            <a:schemeClr val="tx1"/>
          </a:solidFill>
          <a:latin typeface="Calibri Light" panose="020F0302020204030204" pitchFamily="34" charset="0"/>
        </a:defRPr>
      </a:lvl9pPr>
    </p:titleStyle>
    <p:body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65C119B-2D1A-670F-771A-53EA80D83BCA}"/>
              </a:ext>
            </a:extLst>
          </p:cNvPr>
          <p:cNvSpPr txBox="1">
            <a:spLocks/>
          </p:cNvSpPr>
          <p:nvPr/>
        </p:nvSpPr>
        <p:spPr>
          <a:xfrm>
            <a:off x="603250" y="1606550"/>
            <a:ext cx="13423900" cy="3325813"/>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endParaRPr lang="en-US" altLang="en-US" dirty="0">
              <a:latin typeface="Bliss 2 Light" panose="02000506030000020004" pitchFamily="2" charset="0"/>
            </a:endParaRPr>
          </a:p>
        </p:txBody>
      </p:sp>
      <p:sp>
        <p:nvSpPr>
          <p:cNvPr id="4" name="Content Placeholder 2">
            <a:extLst>
              <a:ext uri="{FF2B5EF4-FFF2-40B4-BE49-F238E27FC236}">
                <a16:creationId xmlns:a16="http://schemas.microsoft.com/office/drawing/2014/main" id="{14210BAA-9C17-A015-4EB3-42784921058C}"/>
              </a:ext>
            </a:extLst>
          </p:cNvPr>
          <p:cNvSpPr txBox="1">
            <a:spLocks/>
          </p:cNvSpPr>
          <p:nvPr/>
        </p:nvSpPr>
        <p:spPr>
          <a:xfrm>
            <a:off x="755650" y="1758950"/>
            <a:ext cx="13423900" cy="3325813"/>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endParaRPr lang="en-US" altLang="en-US" dirty="0">
              <a:latin typeface="Bliss 2 Light" panose="02000506030000020004" pitchFamily="2" charset="0"/>
            </a:endParaRPr>
          </a:p>
        </p:txBody>
      </p:sp>
      <p:pic>
        <p:nvPicPr>
          <p:cNvPr id="2" name="Picture 1">
            <a:extLst>
              <a:ext uri="{FF2B5EF4-FFF2-40B4-BE49-F238E27FC236}">
                <a16:creationId xmlns:a16="http://schemas.microsoft.com/office/drawing/2014/main" id="{4BC91A4A-0646-BE31-35E4-BE3BDC383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19" b="3719"/>
          <a:stretch>
            <a:fillRect/>
          </a:stretch>
        </p:blipFill>
        <p:spPr bwMode="auto">
          <a:xfrm>
            <a:off x="0" y="0"/>
            <a:ext cx="14630400" cy="830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9CDE83B-FCFB-427F-C77A-D5AEE588C423}"/>
              </a:ext>
            </a:extLst>
          </p:cNvPr>
          <p:cNvPicPr>
            <a:picLocks noChangeAspect="1"/>
          </p:cNvPicPr>
          <p:nvPr/>
        </p:nvPicPr>
        <p:blipFill rotWithShape="1">
          <a:blip r:embed="rId4">
            <a:extLst>
              <a:ext uri="{28A0092B-C50C-407E-A947-70E740481C1C}">
                <a14:useLocalDpi xmlns:a14="http://schemas.microsoft.com/office/drawing/2010/main" val="0"/>
              </a:ext>
            </a:extLst>
          </a:blip>
          <a:srcRect l="26849" t="20666" r="12872"/>
          <a:stretch/>
        </p:blipFill>
        <p:spPr>
          <a:xfrm>
            <a:off x="9072616" y="3648036"/>
            <a:ext cx="4575146" cy="4581563"/>
          </a:xfrm>
          <a:prstGeom prst="rect">
            <a:avLst/>
          </a:prstGeom>
        </p:spPr>
      </p:pic>
      <p:pic>
        <p:nvPicPr>
          <p:cNvPr id="9" name="Picture 8" descr="A blue text on a black background&#10;&#10;AI-generated content may be incorrect.">
            <a:extLst>
              <a:ext uri="{FF2B5EF4-FFF2-40B4-BE49-F238E27FC236}">
                <a16:creationId xmlns:a16="http://schemas.microsoft.com/office/drawing/2014/main" id="{87CB6795-7B9F-617E-FA37-8DFF82E88491}"/>
              </a:ext>
            </a:extLst>
          </p:cNvPr>
          <p:cNvPicPr>
            <a:picLocks noChangeAspect="1"/>
          </p:cNvPicPr>
          <p:nvPr/>
        </p:nvPicPr>
        <p:blipFill>
          <a:blip r:embed="rId5"/>
          <a:stretch>
            <a:fillRect/>
          </a:stretch>
        </p:blipFill>
        <p:spPr>
          <a:xfrm>
            <a:off x="5781723" y="1006166"/>
            <a:ext cx="8093027" cy="2944292"/>
          </a:xfrm>
          <a:prstGeom prst="rect">
            <a:avLst/>
          </a:prstGeom>
        </p:spPr>
      </p:pic>
      <p:pic>
        <p:nvPicPr>
          <p:cNvPr id="3" name="Picture 2">
            <a:extLst>
              <a:ext uri="{FF2B5EF4-FFF2-40B4-BE49-F238E27FC236}">
                <a16:creationId xmlns:a16="http://schemas.microsoft.com/office/drawing/2014/main" id="{A78596EA-D5FF-546E-798B-D635AFC90B52}"/>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20414" y="357982"/>
            <a:ext cx="2789356" cy="89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4057A0-479E-C0B9-B883-0B2254DF22FD}"/>
              </a:ext>
            </a:extLst>
          </p:cNvPr>
          <p:cNvPicPr>
            <a:picLocks noChangeAspect="1"/>
          </p:cNvPicPr>
          <p:nvPr/>
        </p:nvPicPr>
        <p:blipFill>
          <a:blip r:embed="rId3"/>
          <a:stretch>
            <a:fillRect/>
          </a:stretch>
        </p:blipFill>
        <p:spPr>
          <a:xfrm>
            <a:off x="3589991" y="662641"/>
            <a:ext cx="8028268" cy="7380584"/>
          </a:xfrm>
          <a:prstGeom prst="rect">
            <a:avLst/>
          </a:prstGeom>
        </p:spPr>
      </p:pic>
    </p:spTree>
    <p:extLst>
      <p:ext uri="{BB962C8B-B14F-4D97-AF65-F5344CB8AC3E}">
        <p14:creationId xmlns:p14="http://schemas.microsoft.com/office/powerpoint/2010/main" val="2083341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extBox 1">
            <a:extLst>
              <a:ext uri="{FF2B5EF4-FFF2-40B4-BE49-F238E27FC236}">
                <a16:creationId xmlns:a16="http://schemas.microsoft.com/office/drawing/2014/main" id="{292CEBD5-D950-94DD-E71B-F5F8DC049585}"/>
              </a:ext>
            </a:extLst>
          </p:cNvPr>
          <p:cNvSpPr txBox="1">
            <a:spLocks noChangeArrowheads="1"/>
          </p:cNvSpPr>
          <p:nvPr/>
        </p:nvSpPr>
        <p:spPr bwMode="auto">
          <a:xfrm>
            <a:off x="579438" y="796806"/>
            <a:ext cx="82978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NC475 Tek-CARE Central Equipment</a:t>
            </a:r>
          </a:p>
        </p:txBody>
      </p:sp>
      <p:sp>
        <p:nvSpPr>
          <p:cNvPr id="4" name="TextBox 3">
            <a:extLst>
              <a:ext uri="{FF2B5EF4-FFF2-40B4-BE49-F238E27FC236}">
                <a16:creationId xmlns:a16="http://schemas.microsoft.com/office/drawing/2014/main" id="{9F9D2654-6CFC-1BCB-67C6-DE1798985C10}"/>
              </a:ext>
            </a:extLst>
          </p:cNvPr>
          <p:cNvSpPr txBox="1"/>
          <p:nvPr/>
        </p:nvSpPr>
        <p:spPr>
          <a:xfrm>
            <a:off x="579438" y="1555750"/>
            <a:ext cx="12765087" cy="1785104"/>
          </a:xfrm>
          <a:prstGeom prst="rect">
            <a:avLst/>
          </a:prstGeom>
          <a:noFill/>
        </p:spPr>
        <p:txBody>
          <a:bodyPr wrap="square">
            <a:spAutoFit/>
          </a:bodyPr>
          <a:lstStyle/>
          <a:p>
            <a:pPr marL="0" indent="0">
              <a:spcBef>
                <a:spcPts val="0"/>
              </a:spcBef>
              <a:spcAft>
                <a:spcPts val="1200"/>
              </a:spcAft>
              <a:defRPr/>
            </a:pPr>
            <a:r>
              <a:rPr lang="en-US" sz="2800" b="1" dirty="0">
                <a:latin typeface="Bliss 2 Bold" panose="02000506030000020004" pitchFamily="2" charset="0"/>
              </a:rPr>
              <a:t>Central Notification Station: </a:t>
            </a:r>
          </a:p>
          <a:p>
            <a:pPr marL="225425" indent="0">
              <a:defRPr/>
            </a:pPr>
            <a:r>
              <a:rPr lang="en-US" sz="2400" dirty="0">
                <a:latin typeface="Bliss 2" panose="02000506030000020004" pitchFamily="2" charset="0"/>
              </a:rPr>
              <a:t>The NC475 Central Equipment with LS500 license</a:t>
            </a:r>
            <a:r>
              <a:rPr lang="en-US" sz="2400" dirty="0">
                <a:effectLst>
                  <a:outerShdw blurRad="38100" dist="38100" dir="2700000" algn="tl">
                    <a:srgbClr val="C0C0C0"/>
                  </a:outerShdw>
                </a:effectLst>
                <a:latin typeface="Bliss 2" panose="02000506030000020004" pitchFamily="2" charset="0"/>
              </a:rPr>
              <a:t> </a:t>
            </a:r>
            <a:r>
              <a:rPr lang="en-US" sz="2400" dirty="0">
                <a:latin typeface="Bliss 2" panose="02000506030000020004" pitchFamily="2" charset="0"/>
              </a:rPr>
              <a:t>processes and displays transmitter call information from the system’s receiver. Many programmable options are available to customize a facility’s system.</a:t>
            </a:r>
          </a:p>
        </p:txBody>
      </p:sp>
      <p:sp>
        <p:nvSpPr>
          <p:cNvPr id="5" name="Rectangle 6">
            <a:extLst>
              <a:ext uri="{FF2B5EF4-FFF2-40B4-BE49-F238E27FC236}">
                <a16:creationId xmlns:a16="http://schemas.microsoft.com/office/drawing/2014/main" id="{210D4E67-DA70-9634-845D-6D6DC21AF957}"/>
              </a:ext>
            </a:extLst>
          </p:cNvPr>
          <p:cNvSpPr>
            <a:spLocks noChangeArrowheads="1"/>
          </p:cNvSpPr>
          <p:nvPr/>
        </p:nvSpPr>
        <p:spPr bwMode="auto">
          <a:xfrm>
            <a:off x="5396706" y="4227056"/>
            <a:ext cx="836215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buSzTx/>
            </a:pPr>
            <a:r>
              <a:rPr lang="en-US" altLang="en-US" sz="2400" dirty="0">
                <a:latin typeface="Bliss 2" panose="02000506030000020004" pitchFamily="2" charset="0"/>
              </a:rPr>
              <a:t>The NC475 </a:t>
            </a:r>
            <a:r>
              <a:rPr lang="en-US" sz="2400" dirty="0">
                <a:latin typeface="Bliss 2" panose="02000506030000020004" pitchFamily="2" charset="0"/>
              </a:rPr>
              <a:t>Central Equipment </a:t>
            </a:r>
            <a:r>
              <a:rPr lang="en-US" altLang="en-US" sz="2400" dirty="0">
                <a:latin typeface="Bliss 2" panose="02000506030000020004" pitchFamily="2" charset="0"/>
              </a:rPr>
              <a:t>includes pre-installed </a:t>
            </a:r>
            <a:br>
              <a:rPr lang="en-US" altLang="en-US" sz="2400" dirty="0">
                <a:latin typeface="Bliss 2" panose="02000506030000020004" pitchFamily="2" charset="0"/>
              </a:rPr>
            </a:br>
            <a:r>
              <a:rPr lang="en-US" altLang="en-US" sz="2400" dirty="0">
                <a:latin typeface="Bliss 2" panose="02000506030000020004" pitchFamily="2" charset="0"/>
              </a:rPr>
              <a:t>Tek-CARE software.  Ordering appropriate licenses such as LS500, central monitoring, reporting and text messaging capabilities will provide the desired features. </a:t>
            </a:r>
          </a:p>
          <a:p>
            <a:pPr>
              <a:buSzTx/>
            </a:pPr>
            <a:br>
              <a:rPr lang="en-US" altLang="en-US" sz="2400" dirty="0">
                <a:latin typeface="Bliss 2" panose="02000506030000020004" pitchFamily="2" charset="0"/>
              </a:rPr>
            </a:br>
            <a:endParaRPr lang="en-US" altLang="en-US" sz="1800" dirty="0">
              <a:latin typeface="Bliss 2" panose="02000506030000020004" pitchFamily="2" charset="0"/>
            </a:endParaRPr>
          </a:p>
        </p:txBody>
      </p:sp>
      <p:pic>
        <p:nvPicPr>
          <p:cNvPr id="7" name="Picture 6" descr="A black electronic device with a blue screen&#10;&#10;AI-generated content may be incorrect.">
            <a:extLst>
              <a:ext uri="{FF2B5EF4-FFF2-40B4-BE49-F238E27FC236}">
                <a16:creationId xmlns:a16="http://schemas.microsoft.com/office/drawing/2014/main" id="{74C8015B-9D45-B920-86D1-B1421BEB48A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3" b="89820" l="5910" r="94431">
                        <a14:foregroundMark x1="8414" y1="30928" x2="6104" y2="48518"/>
                        <a14:foregroundMark x1="6104" y1="48518" x2="5910" y2="69201"/>
                        <a14:foregroundMark x1="5910" y1="69201" x2="10749" y2="72358"/>
                        <a14:foregroundMark x1="88667" y1="24807" x2="93677" y2="35954"/>
                        <a14:foregroundMark x1="93679" y1="35139" x2="93628" y2="56830"/>
                        <a14:foregroundMark x1="93628" y1="56830" x2="89008" y2="70296"/>
                        <a14:foregroundMark x1="89008" y1="70296" x2="82782" y2="70812"/>
                        <a14:foregroundMark x1="82782" y1="70812" x2="90807" y2="37887"/>
                        <a14:foregroundMark x1="90807" y1="37887" x2="90199" y2="26869"/>
                        <a14:foregroundMark x1="92121" y1="27899" x2="94066" y2="67848"/>
                        <a14:foregroundMark x1="94066" y1="67848" x2="92023" y2="47101"/>
                        <a14:foregroundMark x1="92023" y1="47101" x2="92972" y2="29510"/>
                        <a14:foregroundMark x1="92972" y1="29510" x2="92899" y2="28415"/>
                        <a14:foregroundMark x1="93969" y1="34278" x2="94431" y2="50902"/>
                        <a14:backgroundMark x1="94423" y1="50903" x2="94625" y2="53479"/>
                        <a14:backgroundMark x1="94407" y1="46456" x2="94455" y2="49742"/>
                        <a14:backgroundMark x1="94455" y1="50709" x2="94455" y2="50709"/>
                        <a14:backgroundMark x1="95015" y1="44201" x2="94893" y2="50387"/>
                        <a14:backgroundMark x1="94528" y1="49871" x2="94577" y2="51353"/>
                      </a14:backgroundRemoval>
                    </a14:imgEffect>
                  </a14:imgLayer>
                </a14:imgProps>
              </a:ext>
            </a:extLst>
          </a:blip>
          <a:stretch>
            <a:fillRect/>
          </a:stretch>
        </p:blipFill>
        <p:spPr>
          <a:xfrm>
            <a:off x="616744" y="3391912"/>
            <a:ext cx="4290310" cy="1618656"/>
          </a:xfrm>
          <a:prstGeom prst="rect">
            <a:avLst/>
          </a:prstGeom>
        </p:spPr>
      </p:pic>
      <p:pic>
        <p:nvPicPr>
          <p:cNvPr id="11" name="Picture 10" descr="A black device with many ports&#10;&#10;AI-generated content may be incorrect.">
            <a:extLst>
              <a:ext uri="{FF2B5EF4-FFF2-40B4-BE49-F238E27FC236}">
                <a16:creationId xmlns:a16="http://schemas.microsoft.com/office/drawing/2014/main" id="{704ABECA-8373-7FF1-6F10-778744E54B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01" b="89739" l="7574" r="92298">
                        <a14:foregroundMark x1="25546" y1="42910" x2="13479" y2="43657"/>
                        <a14:foregroundMark x1="13479" y1="43657" x2="7574" y2="56157"/>
                        <a14:foregroundMark x1="7574" y1="56157" x2="19255" y2="61194"/>
                        <a14:foregroundMark x1="19255" y1="61194" x2="35944" y2="59701"/>
                        <a14:foregroundMark x1="35944" y1="59701" x2="49422" y2="59701"/>
                        <a14:foregroundMark x1="49422" y1="59701" x2="70475" y2="57649"/>
                        <a14:foregroundMark x1="70475" y1="57649" x2="90629" y2="61194"/>
                        <a14:foregroundMark x1="90629" y1="61194" x2="92426" y2="46455"/>
                        <a14:foregroundMark x1="92426" y1="46455" x2="82028" y2="43657"/>
                        <a14:foregroundMark x1="35954" y1="43368" x2="22465" y2="43284"/>
                        <a14:foregroundMark x1="82028" y1="43657" x2="62487" y2="43535"/>
                        <a14:foregroundMark x1="22465" y1="43284" x2="31011" y2="42396"/>
                        <a14:foregroundMark x1="63068" y1="42208" x2="79204" y2="42910"/>
                        <a14:foregroundMark x1="79204" y1="42910" x2="85751" y2="42537"/>
                        <a14:foregroundMark x1="7060" y1="45522" x2="7574" y2="60075"/>
                        <a14:foregroundMark x1="7574" y1="60075" x2="11425" y2="61194"/>
                        <a14:backgroundMark x1="31964" y1="40299" x2="54942" y2="42164"/>
                        <a14:backgroundMark x1="54942" y1="42164" x2="60591" y2="41791"/>
                        <a14:backgroundMark x1="60591" y1="41418" x2="63415" y2="41418"/>
                      </a14:backgroundRemoval>
                    </a14:imgEffect>
                  </a14:imgLayer>
                </a14:imgProps>
              </a:ext>
            </a:extLst>
          </a:blip>
          <a:stretch>
            <a:fillRect/>
          </a:stretch>
        </p:blipFill>
        <p:spPr>
          <a:xfrm>
            <a:off x="1225550" y="4983124"/>
            <a:ext cx="4940300" cy="3403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TextBox 1">
            <a:extLst>
              <a:ext uri="{FF2B5EF4-FFF2-40B4-BE49-F238E27FC236}">
                <a16:creationId xmlns:a16="http://schemas.microsoft.com/office/drawing/2014/main" id="{A0EF1F79-AA8B-0F35-DC48-A187BA847AA3}"/>
              </a:ext>
            </a:extLst>
          </p:cNvPr>
          <p:cNvSpPr txBox="1">
            <a:spLocks noChangeArrowheads="1"/>
          </p:cNvSpPr>
          <p:nvPr/>
        </p:nvSpPr>
        <p:spPr bwMode="auto">
          <a:xfrm>
            <a:off x="776288" y="801688"/>
            <a:ext cx="13590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SF431PSG3 Pillow Speaker </a:t>
            </a:r>
          </a:p>
        </p:txBody>
      </p:sp>
      <p:pic>
        <p:nvPicPr>
          <p:cNvPr id="2" name="Picture 7">
            <a:extLst>
              <a:ext uri="{FF2B5EF4-FFF2-40B4-BE49-F238E27FC236}">
                <a16:creationId xmlns:a16="http://schemas.microsoft.com/office/drawing/2014/main" id="{8DBDDC87-2AFA-5F44-33B3-46759B5CE6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695"/>
          <a:stretch/>
        </p:blipFill>
        <p:spPr bwMode="auto">
          <a:xfrm>
            <a:off x="9463310" y="1124263"/>
            <a:ext cx="2753436" cy="640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22DAD111-F487-1072-5DAD-1A129245DB26}"/>
              </a:ext>
            </a:extLst>
          </p:cNvPr>
          <p:cNvSpPr>
            <a:spLocks noChangeArrowheads="1"/>
          </p:cNvSpPr>
          <p:nvPr/>
        </p:nvSpPr>
        <p:spPr bwMode="auto">
          <a:xfrm>
            <a:off x="951707" y="2182356"/>
            <a:ext cx="463629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4"/>
              </a:buBlip>
              <a:defRPr sz="1600">
                <a:solidFill>
                  <a:schemeClr val="tx1"/>
                </a:solidFill>
                <a:latin typeface="Arial" panose="020B0604020202020204" pitchFamily="34" charset="0"/>
              </a:defRPr>
            </a:lvl2pPr>
            <a:lvl3pPr marL="1143000" indent="-228600">
              <a:spcBef>
                <a:spcPct val="50000"/>
              </a:spcBef>
              <a:buSzPct val="80000"/>
              <a:buBlip>
                <a:blip r:embed="rId5"/>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a:buSzTx/>
            </a:pPr>
            <a:br>
              <a:rPr lang="en-US" altLang="en-US" sz="2200" dirty="0">
                <a:latin typeface="Bliss 2" panose="02000506030000020004" pitchFamily="2" charset="0"/>
              </a:rPr>
            </a:br>
            <a:endParaRPr lang="en-US" altLang="en-US" sz="2200" dirty="0">
              <a:latin typeface="Bliss 2" panose="02000506030000020004" pitchFamily="2" charset="0"/>
            </a:endParaRPr>
          </a:p>
        </p:txBody>
      </p:sp>
      <p:sp>
        <p:nvSpPr>
          <p:cNvPr id="5" name="Rectangle 6">
            <a:extLst>
              <a:ext uri="{FF2B5EF4-FFF2-40B4-BE49-F238E27FC236}">
                <a16:creationId xmlns:a16="http://schemas.microsoft.com/office/drawing/2014/main" id="{8968E256-6F4E-BEC9-2FC2-3228E2BF284E}"/>
              </a:ext>
            </a:extLst>
          </p:cNvPr>
          <p:cNvSpPr>
            <a:spLocks noChangeArrowheads="1"/>
          </p:cNvSpPr>
          <p:nvPr/>
        </p:nvSpPr>
        <p:spPr bwMode="auto">
          <a:xfrm>
            <a:off x="951706" y="2182356"/>
            <a:ext cx="6459027" cy="423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4"/>
              </a:buBlip>
              <a:defRPr sz="1600">
                <a:solidFill>
                  <a:schemeClr val="tx1"/>
                </a:solidFill>
                <a:latin typeface="Arial" panose="020B0604020202020204" pitchFamily="34" charset="0"/>
              </a:defRPr>
            </a:lvl2pPr>
            <a:lvl3pPr marL="1143000" indent="-228600">
              <a:spcBef>
                <a:spcPct val="50000"/>
              </a:spcBef>
              <a:buSzPct val="80000"/>
              <a:buBlip>
                <a:blip r:embed="rId5"/>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marL="285750" indent="-285750">
              <a:spcBef>
                <a:spcPts val="450"/>
              </a:spcBef>
              <a:buFont typeface="Arial" panose="020B0604020202020204" pitchFamily="34" charset="0"/>
              <a:buChar char="•"/>
            </a:pPr>
            <a:r>
              <a:rPr lang="en-US" sz="2400" dirty="0">
                <a:effectLst/>
                <a:latin typeface="Bliss 2 Light" panose="02000506030000020004" pitchFamily="2" charset="0"/>
              </a:rPr>
              <a:t>Large red nurse call button</a:t>
            </a:r>
          </a:p>
          <a:p>
            <a:pPr marL="285750" indent="-285750">
              <a:spcBef>
                <a:spcPts val="188"/>
              </a:spcBef>
              <a:buFont typeface="Arial" panose="020B0604020202020204" pitchFamily="34" charset="0"/>
              <a:buChar char="•"/>
            </a:pPr>
            <a:r>
              <a:rPr lang="en-US" sz="2400" dirty="0">
                <a:effectLst/>
                <a:latin typeface="Bliss 2 Light" panose="02000506030000020004" pitchFamily="2" charset="0"/>
              </a:rPr>
              <a:t>Three AUX call buttons for Water, Pain, and Toilet</a:t>
            </a:r>
          </a:p>
          <a:p>
            <a:pPr marL="285750" indent="-285750">
              <a:spcBef>
                <a:spcPts val="195"/>
              </a:spcBef>
              <a:buFont typeface="Arial" panose="020B0604020202020204" pitchFamily="34" charset="0"/>
              <a:buChar char="•"/>
            </a:pPr>
            <a:r>
              <a:rPr lang="en-US" sz="2400" dirty="0">
                <a:effectLst/>
                <a:latin typeface="Bliss 2 Light" panose="02000506030000020004" pitchFamily="2" charset="0"/>
              </a:rPr>
              <a:t>Four environmental control buttons</a:t>
            </a:r>
          </a:p>
          <a:p>
            <a:pPr marL="285750" indent="-285750">
              <a:spcBef>
                <a:spcPts val="188"/>
              </a:spcBef>
              <a:buFont typeface="Arial" panose="020B0604020202020204" pitchFamily="34" charset="0"/>
              <a:buChar char="•"/>
            </a:pPr>
            <a:r>
              <a:rPr lang="en-US" sz="2400" dirty="0">
                <a:effectLst/>
                <a:latin typeface="Bliss 2 Light" panose="02000506030000020004" pitchFamily="2" charset="0"/>
              </a:rPr>
              <a:t>8-foot cord with DIN plug and security clip</a:t>
            </a:r>
          </a:p>
          <a:p>
            <a:pPr marL="285750" indent="-285750">
              <a:spcBef>
                <a:spcPts val="195"/>
              </a:spcBef>
              <a:buFont typeface="Arial" panose="020B0604020202020204" pitchFamily="34" charset="0"/>
              <a:buChar char="•"/>
            </a:pPr>
            <a:r>
              <a:rPr lang="en-US" sz="2400" dirty="0">
                <a:effectLst/>
                <a:latin typeface="Bliss 2 Light" panose="02000506030000020004" pitchFamily="2" charset="0"/>
              </a:rPr>
              <a:t>Provides pillow speaker intercom with built-in microphone, environmental control, and television control</a:t>
            </a:r>
          </a:p>
          <a:p>
            <a:pPr marL="285750" indent="-285750">
              <a:lnSpc>
                <a:spcPts val="765"/>
              </a:lnSpc>
              <a:buFont typeface="Arial" panose="020B0604020202020204" pitchFamily="34" charset="0"/>
              <a:buChar char="•"/>
            </a:pPr>
            <a:r>
              <a:rPr lang="en-US" sz="2400" dirty="0">
                <a:effectLst/>
                <a:latin typeface="Bliss 2 Light" panose="02000506030000020004" pitchFamily="2" charset="0"/>
              </a:rPr>
              <a:t>UL®1069 and UL®2560 Listed</a:t>
            </a:r>
          </a:p>
          <a:p>
            <a:pPr marL="285750" indent="-285750">
              <a:spcBef>
                <a:spcPts val="188"/>
              </a:spcBef>
              <a:buFont typeface="Arial" panose="020B0604020202020204" pitchFamily="34" charset="0"/>
              <a:buChar char="•"/>
            </a:pPr>
            <a:r>
              <a:rPr lang="en-US" sz="2400" dirty="0">
                <a:effectLst/>
                <a:latin typeface="Bliss 2 Light" panose="02000506030000020004" pitchFamily="2" charset="0"/>
              </a:rPr>
              <a:t>Oxygen safe</a:t>
            </a:r>
          </a:p>
          <a:p>
            <a:pPr marL="285750" indent="-285750">
              <a:spcBef>
                <a:spcPts val="195"/>
              </a:spcBef>
              <a:buFont typeface="Arial" panose="020B0604020202020204" pitchFamily="34" charset="0"/>
              <a:buChar char="•"/>
            </a:pPr>
            <a:r>
              <a:rPr lang="en-US" sz="2400" dirty="0">
                <a:effectLst/>
                <a:latin typeface="Bliss 2 Light" panose="02000506030000020004" pitchFamily="2" charset="0"/>
              </a:rPr>
              <a:t>Fully sealed for easy cleaning</a:t>
            </a:r>
          </a:p>
          <a:p>
            <a:pPr marL="285750" indent="-285750">
              <a:spcBef>
                <a:spcPts val="105"/>
              </a:spcBef>
              <a:buFont typeface="Arial" panose="020B0604020202020204" pitchFamily="34" charset="0"/>
              <a:buChar char="•"/>
            </a:pPr>
            <a:r>
              <a:rPr lang="en-US" sz="2400" dirty="0">
                <a:effectLst/>
                <a:latin typeface="Bliss 2 Light" panose="02000506030000020004" pitchFamily="2" charset="0"/>
              </a:rPr>
              <a:t>Flame-retardant (UL®94V-0) high-impact plastic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TextBox 1">
            <a:extLst>
              <a:ext uri="{FF2B5EF4-FFF2-40B4-BE49-F238E27FC236}">
                <a16:creationId xmlns:a16="http://schemas.microsoft.com/office/drawing/2014/main" id="{1805A5E8-8B86-73B1-291B-035D5B63D593}"/>
              </a:ext>
            </a:extLst>
          </p:cNvPr>
          <p:cNvSpPr txBox="1">
            <a:spLocks noChangeArrowheads="1"/>
          </p:cNvSpPr>
          <p:nvPr/>
        </p:nvSpPr>
        <p:spPr bwMode="auto">
          <a:xfrm>
            <a:off x="652120" y="809625"/>
            <a:ext cx="136830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SF133A Water-Resistant Emergency Pull-Cord Station</a:t>
            </a:r>
          </a:p>
        </p:txBody>
      </p:sp>
      <p:sp>
        <p:nvSpPr>
          <p:cNvPr id="2" name="Content Placeholder 2">
            <a:extLst>
              <a:ext uri="{FF2B5EF4-FFF2-40B4-BE49-F238E27FC236}">
                <a16:creationId xmlns:a16="http://schemas.microsoft.com/office/drawing/2014/main" id="{2C65F0A5-25C6-4BFE-AB8A-F75BCCAC283A}"/>
              </a:ext>
            </a:extLst>
          </p:cNvPr>
          <p:cNvSpPr txBox="1">
            <a:spLocks noChangeArrowheads="1"/>
          </p:cNvSpPr>
          <p:nvPr/>
        </p:nvSpPr>
        <p:spPr>
          <a:xfrm>
            <a:off x="652120" y="2703764"/>
            <a:ext cx="6438753" cy="3866325"/>
          </a:xfrm>
          <a:prstGeom prst="rect">
            <a:avLst/>
          </a:prstGeom>
        </p:spPr>
        <p:txBody>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Use push button or pull cord to place a call</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Choose whether to include pull cord during</a:t>
            </a:r>
            <a:r>
              <a:rPr lang="en-US" sz="2400" dirty="0">
                <a:solidFill>
                  <a:srgbClr val="000000"/>
                </a:solidFill>
                <a:latin typeface="Bliss 2 Light" panose="02000506030000020004" pitchFamily="2" charset="0"/>
              </a:rPr>
              <a:t> </a:t>
            </a:r>
            <a:r>
              <a:rPr lang="en-US" sz="2400" dirty="0">
                <a:solidFill>
                  <a:srgbClr val="000000"/>
                </a:solidFill>
                <a:effectLst/>
                <a:latin typeface="Bliss 2 Light" panose="02000506030000020004" pitchFamily="2" charset="0"/>
              </a:rPr>
              <a:t>installation</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Call assurance LED flashes when call is placed</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SF133GK Gasket Kit available for wet or high</a:t>
            </a:r>
            <a:r>
              <a:rPr lang="en-US" sz="2400" dirty="0">
                <a:solidFill>
                  <a:srgbClr val="FFFFFF"/>
                </a:solidFill>
                <a:latin typeface="Bliss 2 Light" panose="02000506030000020004" pitchFamily="2" charset="0"/>
              </a:rPr>
              <a:t> </a:t>
            </a:r>
            <a:r>
              <a:rPr lang="en-US" sz="2400" dirty="0">
                <a:solidFill>
                  <a:srgbClr val="000000"/>
                </a:solidFill>
                <a:effectLst/>
                <a:latin typeface="Bliss 2 Light" panose="02000506030000020004" pitchFamily="2" charset="0"/>
              </a:rPr>
              <a:t>humidity locations</a:t>
            </a:r>
          </a:p>
          <a:p>
            <a:pPr marL="285750" indent="-285750">
              <a:buFont typeface="Arial" panose="020B0604020202020204" pitchFamily="34" charset="0"/>
              <a:buChar char="•"/>
            </a:pPr>
            <a:r>
              <a:rPr lang="en-US" sz="2400" dirty="0">
                <a:solidFill>
                  <a:srgbClr val="000000"/>
                </a:solidFill>
                <a:effectLst/>
                <a:latin typeface="Bliss 2 Light" panose="02000506030000020004" pitchFamily="2" charset="0"/>
              </a:rPr>
              <a:t>Assortment of call button caps available to match call types</a:t>
            </a:r>
          </a:p>
        </p:txBody>
      </p:sp>
      <p:pic>
        <p:nvPicPr>
          <p:cNvPr id="3" name="Picture 2">
            <a:extLst>
              <a:ext uri="{FF2B5EF4-FFF2-40B4-BE49-F238E27FC236}">
                <a16:creationId xmlns:a16="http://schemas.microsoft.com/office/drawing/2014/main" id="{4C348C47-84C6-2819-7408-562AEFE1186B}"/>
              </a:ext>
            </a:extLst>
          </p:cNvPr>
          <p:cNvPicPr>
            <a:picLocks noChangeAspect="1"/>
          </p:cNvPicPr>
          <p:nvPr/>
        </p:nvPicPr>
        <p:blipFill>
          <a:blip r:embed="rId3"/>
          <a:stretch>
            <a:fillRect/>
          </a:stretch>
        </p:blipFill>
        <p:spPr>
          <a:xfrm>
            <a:off x="8067767" y="2488767"/>
            <a:ext cx="5421593" cy="3789258"/>
          </a:xfrm>
          <a:prstGeom prst="rect">
            <a:avLst/>
          </a:prstGeom>
        </p:spPr>
      </p:pic>
    </p:spTree>
    <p:extLst>
      <p:ext uri="{BB962C8B-B14F-4D97-AF65-F5344CB8AC3E}">
        <p14:creationId xmlns:p14="http://schemas.microsoft.com/office/powerpoint/2010/main" val="2790334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TextBox 1">
            <a:extLst>
              <a:ext uri="{FF2B5EF4-FFF2-40B4-BE49-F238E27FC236}">
                <a16:creationId xmlns:a16="http://schemas.microsoft.com/office/drawing/2014/main" id="{39136AF5-5ECF-762B-E3F0-C17E801B8840}"/>
              </a:ext>
            </a:extLst>
          </p:cNvPr>
          <p:cNvSpPr txBox="1">
            <a:spLocks noChangeArrowheads="1"/>
          </p:cNvSpPr>
          <p:nvPr/>
        </p:nvSpPr>
        <p:spPr bwMode="auto">
          <a:xfrm>
            <a:off x="719138" y="808038"/>
            <a:ext cx="13592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7437D"/>
                </a:solidFill>
                <a:latin typeface="Bliss 2 Bold" panose="02000506030000020004" pitchFamily="2" charset="0"/>
              </a:rPr>
              <a:t>SF124 Staff Peripheral Station</a:t>
            </a:r>
            <a:endParaRPr lang="en-US" altLang="en-US" sz="4000" b="1" dirty="0">
              <a:solidFill>
                <a:srgbClr val="0B427D"/>
              </a:solidFill>
              <a:latin typeface="Bliss 2 Bold" panose="02000506030000020004" pitchFamily="2" charset="0"/>
            </a:endParaRPr>
          </a:p>
        </p:txBody>
      </p:sp>
      <p:sp>
        <p:nvSpPr>
          <p:cNvPr id="2" name="Content Placeholder 2">
            <a:extLst>
              <a:ext uri="{FF2B5EF4-FFF2-40B4-BE49-F238E27FC236}">
                <a16:creationId xmlns:a16="http://schemas.microsoft.com/office/drawing/2014/main" id="{160093DE-A0C6-8BA4-552E-F9F792AF4721}"/>
              </a:ext>
            </a:extLst>
          </p:cNvPr>
          <p:cNvSpPr txBox="1">
            <a:spLocks/>
          </p:cNvSpPr>
          <p:nvPr/>
        </p:nvSpPr>
        <p:spPr>
          <a:xfrm>
            <a:off x="816613" y="2025767"/>
            <a:ext cx="7556678" cy="3675786"/>
          </a:xfrm>
          <a:prstGeom prst="rect">
            <a:avLst/>
          </a:prstGeom>
        </p:spPr>
        <p:txBody>
          <a:bodyPr rtlCol="0">
            <a:normAutofit/>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SF124 Staff Peripheral Station with Presence Indication</a:t>
            </a:r>
          </a:p>
          <a:p>
            <a:pPr eaLnBrk="1" fontAlgn="auto" hangingPunct="1">
              <a:spcAft>
                <a:spcPts val="0"/>
              </a:spcAft>
              <a:defRPr/>
            </a:pPr>
            <a:r>
              <a:rPr lang="en-US" altLang="en-US" sz="2400" dirty="0">
                <a:latin typeface="Bliss 2" panose="02000506030000020004" pitchFamily="2" charset="0"/>
              </a:rPr>
              <a:t>Buttons arrive with standard inserts</a:t>
            </a:r>
          </a:p>
          <a:p>
            <a:pPr marL="457200" lvl="1" indent="0"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 L1, L2, EMERG and L3, if so configured</a:t>
            </a:r>
          </a:p>
          <a:p>
            <a:pPr marL="457200" lvl="1" indent="0"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 Push-button staff presence indication</a:t>
            </a:r>
          </a:p>
          <a:p>
            <a:pPr marL="457200" lvl="1" indent="0"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 Each buttons corresponds to a different color </a:t>
            </a:r>
            <a:br>
              <a:rPr lang="en-US" altLang="en-US" sz="2400" dirty="0">
                <a:latin typeface="Bliss 2" panose="02000506030000020004" pitchFamily="2" charset="0"/>
              </a:rPr>
            </a:br>
            <a:r>
              <a:rPr lang="en-US" altLang="en-US" sz="2400" dirty="0">
                <a:latin typeface="Bliss 2" panose="02000506030000020004" pitchFamily="2" charset="0"/>
              </a:rPr>
              <a:t>  </a:t>
            </a:r>
            <a:r>
              <a:rPr lang="en-US" altLang="en-US" sz="1600" dirty="0">
                <a:latin typeface="Bliss 2" panose="02000506030000020004" pitchFamily="2" charset="0"/>
              </a:rPr>
              <a:t> </a:t>
            </a:r>
            <a:r>
              <a:rPr lang="en-US" altLang="en-US" sz="2400" dirty="0">
                <a:latin typeface="Bliss 2" panose="02000506030000020004" pitchFamily="2" charset="0"/>
              </a:rPr>
              <a:t>display on dome light</a:t>
            </a:r>
          </a:p>
          <a:p>
            <a:pPr marL="457200" lvl="1" indent="0"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 CODE and Room RESET calls can also be programmed</a:t>
            </a:r>
          </a:p>
        </p:txBody>
      </p:sp>
      <p:pic>
        <p:nvPicPr>
          <p:cNvPr id="3" name="Picture 4">
            <a:extLst>
              <a:ext uri="{FF2B5EF4-FFF2-40B4-BE49-F238E27FC236}">
                <a16:creationId xmlns:a16="http://schemas.microsoft.com/office/drawing/2014/main" id="{2E7AEE02-29AA-18F0-9EB3-2B117D7BF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578" y="1367483"/>
            <a:ext cx="3590503" cy="503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TextBox 1">
            <a:extLst>
              <a:ext uri="{FF2B5EF4-FFF2-40B4-BE49-F238E27FC236}">
                <a16:creationId xmlns:a16="http://schemas.microsoft.com/office/drawing/2014/main" id="{39136AF5-5ECF-762B-E3F0-C17E801B8840}"/>
              </a:ext>
            </a:extLst>
          </p:cNvPr>
          <p:cNvSpPr txBox="1">
            <a:spLocks noChangeArrowheads="1"/>
          </p:cNvSpPr>
          <p:nvPr/>
        </p:nvSpPr>
        <p:spPr bwMode="auto">
          <a:xfrm>
            <a:off x="719138" y="808038"/>
            <a:ext cx="13592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7437D"/>
                </a:solidFill>
                <a:latin typeface="Bliss 2 Bold" panose="02000506030000020004" pitchFamily="2" charset="0"/>
              </a:rPr>
              <a:t>Vandal Peripheral Stations</a:t>
            </a:r>
            <a:endParaRPr lang="en-US" altLang="en-US" sz="4000" b="1" dirty="0">
              <a:solidFill>
                <a:srgbClr val="0B427D"/>
              </a:solidFill>
              <a:latin typeface="Bliss 2 Bold" panose="02000506030000020004" pitchFamily="2" charset="0"/>
            </a:endParaRPr>
          </a:p>
        </p:txBody>
      </p:sp>
      <p:sp>
        <p:nvSpPr>
          <p:cNvPr id="2" name="Content Placeholder 2">
            <a:extLst>
              <a:ext uri="{FF2B5EF4-FFF2-40B4-BE49-F238E27FC236}">
                <a16:creationId xmlns:a16="http://schemas.microsoft.com/office/drawing/2014/main" id="{160093DE-A0C6-8BA4-552E-F9F792AF4721}"/>
              </a:ext>
            </a:extLst>
          </p:cNvPr>
          <p:cNvSpPr txBox="1">
            <a:spLocks/>
          </p:cNvSpPr>
          <p:nvPr/>
        </p:nvSpPr>
        <p:spPr>
          <a:xfrm>
            <a:off x="6648420" y="1873527"/>
            <a:ext cx="6122068" cy="5799340"/>
          </a:xfrm>
          <a:prstGeom prst="rect">
            <a:avLst/>
          </a:prstGeom>
        </p:spPr>
        <p:txBody>
          <a:bodyPr rtlCol="0">
            <a:normAutofit/>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eaLnBrk="1" fontAlgn="auto" hangingPunct="1">
              <a:spcAft>
                <a:spcPts val="0"/>
              </a:spcAft>
              <a:buFont typeface="Arial" panose="020B0604020202020204" pitchFamily="34" charset="0"/>
              <a:buNone/>
              <a:defRPr/>
            </a:pPr>
            <a:r>
              <a:rPr lang="en-US" sz="2400" b="1" dirty="0">
                <a:latin typeface="Bliss 2 Light" panose="02000506030000020004" pitchFamily="2" charset="0"/>
              </a:rPr>
              <a:t>SF123V and SF123PSY </a:t>
            </a:r>
          </a:p>
          <a:p>
            <a:pPr eaLnBrk="1" fontAlgn="auto" hangingPunct="1">
              <a:spcAft>
                <a:spcPts val="0"/>
              </a:spcAft>
              <a:defRPr/>
            </a:pPr>
            <a:r>
              <a:rPr lang="en-US" sz="2200" dirty="0">
                <a:latin typeface="Bliss 2 Light" panose="02000506030000020004" pitchFamily="2" charset="0"/>
              </a:rPr>
              <a:t>Hardened version of the SF123—2-button option for vandal installations, 1-button option for psychiatric station use</a:t>
            </a:r>
          </a:p>
          <a:p>
            <a:pPr eaLnBrk="1" fontAlgn="auto" hangingPunct="1">
              <a:spcAft>
                <a:spcPts val="0"/>
              </a:spcAft>
              <a:defRPr/>
            </a:pPr>
            <a:r>
              <a:rPr lang="en-US" sz="2200" dirty="0">
                <a:latin typeface="Bliss 2 Light" panose="02000506030000020004" pitchFamily="2" charset="0"/>
              </a:rPr>
              <a:t>Can be used with any addressable device with SF120-series header connections</a:t>
            </a:r>
          </a:p>
          <a:p>
            <a:pPr eaLnBrk="1" fontAlgn="auto" hangingPunct="1">
              <a:spcAft>
                <a:spcPts val="0"/>
              </a:spcAft>
              <a:defRPr/>
            </a:pPr>
            <a:r>
              <a:rPr lang="en-US" sz="2200" dirty="0">
                <a:latin typeface="Bliss 2 Light" panose="02000506030000020004" pitchFamily="2" charset="0"/>
              </a:rPr>
              <a:t>Flush mount, stainless steel construction</a:t>
            </a:r>
          </a:p>
          <a:p>
            <a:pPr marL="0" indent="0" eaLnBrk="1" fontAlgn="auto" hangingPunct="1">
              <a:spcAft>
                <a:spcPts val="0"/>
              </a:spcAft>
              <a:buNone/>
              <a:defRPr/>
            </a:pPr>
            <a:endParaRPr lang="en-US" sz="1400" dirty="0">
              <a:latin typeface="Bliss 2 Light" panose="02000506030000020004" pitchFamily="2" charset="0"/>
            </a:endParaRPr>
          </a:p>
          <a:p>
            <a:pPr marL="0" indent="0" eaLnBrk="1" fontAlgn="auto" hangingPunct="1">
              <a:spcAft>
                <a:spcPts val="0"/>
              </a:spcAft>
              <a:buNone/>
              <a:defRPr/>
            </a:pPr>
            <a:br>
              <a:rPr lang="en-US" sz="1400" dirty="0">
                <a:latin typeface="Bliss 2 Light" panose="02000506030000020004" pitchFamily="2" charset="0"/>
              </a:rPr>
            </a:br>
            <a:endParaRPr lang="en-US" sz="1400" dirty="0">
              <a:latin typeface="Bliss 2 Light" panose="02000506030000020004" pitchFamily="2" charset="0"/>
            </a:endParaRPr>
          </a:p>
          <a:p>
            <a:pPr marL="0" indent="0" eaLnBrk="1" fontAlgn="auto" hangingPunct="1">
              <a:spcAft>
                <a:spcPts val="0"/>
              </a:spcAft>
              <a:buFont typeface="Arial" panose="020B0604020202020204" pitchFamily="34" charset="0"/>
              <a:buNone/>
              <a:defRPr/>
            </a:pPr>
            <a:r>
              <a:rPr lang="en-US" sz="2400" b="1" dirty="0">
                <a:latin typeface="Bliss 2 Light" panose="02000506030000020004" pitchFamily="2" charset="0"/>
              </a:rPr>
              <a:t>IR160V</a:t>
            </a:r>
          </a:p>
          <a:p>
            <a:pPr eaLnBrk="1" fontAlgn="auto" hangingPunct="1">
              <a:spcAft>
                <a:spcPts val="0"/>
              </a:spcAft>
              <a:defRPr/>
            </a:pPr>
            <a:r>
              <a:rPr lang="en-US" sz="2200" dirty="0">
                <a:latin typeface="Bliss 2 Light" panose="02000506030000020004" pitchFamily="2" charset="0"/>
              </a:rPr>
              <a:t>Hardened version of the IR160</a:t>
            </a:r>
          </a:p>
          <a:p>
            <a:pPr eaLnBrk="1" fontAlgn="auto" hangingPunct="1">
              <a:spcAft>
                <a:spcPts val="0"/>
              </a:spcAft>
              <a:defRPr/>
            </a:pPr>
            <a:r>
              <a:rPr lang="en-US" sz="2200" dirty="0">
                <a:latin typeface="Bliss 2 Light" panose="02000506030000020004" pitchFamily="2" charset="0"/>
              </a:rPr>
              <a:t>Can be used with any addressable device</a:t>
            </a:r>
            <a:br>
              <a:rPr lang="en-US" sz="2200" dirty="0">
                <a:latin typeface="Bliss 2 Light" panose="02000506030000020004" pitchFamily="2" charset="0"/>
              </a:rPr>
            </a:br>
            <a:r>
              <a:rPr lang="en-US" sz="2200" dirty="0">
                <a:latin typeface="Bliss 2 Light" panose="02000506030000020004" pitchFamily="2" charset="0"/>
              </a:rPr>
              <a:t>with SF120-series header connections</a:t>
            </a:r>
          </a:p>
          <a:p>
            <a:pPr eaLnBrk="1" fontAlgn="auto" hangingPunct="1">
              <a:spcAft>
                <a:spcPts val="0"/>
              </a:spcAft>
              <a:defRPr/>
            </a:pPr>
            <a:r>
              <a:rPr lang="en-US" sz="2200" dirty="0">
                <a:latin typeface="Bliss 2 Light" panose="02000506030000020004" pitchFamily="2" charset="0"/>
              </a:rPr>
              <a:t>Flush mount, stainless steel construction</a:t>
            </a:r>
            <a:endParaRPr lang="en-US" altLang="en-US" sz="2200" dirty="0">
              <a:latin typeface="Bliss 2" panose="02000506030000020004" pitchFamily="2" charset="0"/>
            </a:endParaRPr>
          </a:p>
        </p:txBody>
      </p:sp>
      <p:pic>
        <p:nvPicPr>
          <p:cNvPr id="5" name="Picture 4">
            <a:extLst>
              <a:ext uri="{FF2B5EF4-FFF2-40B4-BE49-F238E27FC236}">
                <a16:creationId xmlns:a16="http://schemas.microsoft.com/office/drawing/2014/main" id="{C8F81C2A-FE9B-21F6-3933-683E24FD0C4F}"/>
              </a:ext>
            </a:extLst>
          </p:cNvPr>
          <p:cNvPicPr>
            <a:picLocks noChangeAspect="1"/>
          </p:cNvPicPr>
          <p:nvPr/>
        </p:nvPicPr>
        <p:blipFill>
          <a:blip r:embed="rId3"/>
          <a:stretch>
            <a:fillRect/>
          </a:stretch>
        </p:blipFill>
        <p:spPr>
          <a:xfrm>
            <a:off x="3737974" y="1730092"/>
            <a:ext cx="1906922" cy="2976282"/>
          </a:xfrm>
          <a:prstGeom prst="rect">
            <a:avLst/>
          </a:prstGeom>
        </p:spPr>
      </p:pic>
      <p:pic>
        <p:nvPicPr>
          <p:cNvPr id="6" name="Picture 5">
            <a:extLst>
              <a:ext uri="{FF2B5EF4-FFF2-40B4-BE49-F238E27FC236}">
                <a16:creationId xmlns:a16="http://schemas.microsoft.com/office/drawing/2014/main" id="{6CC0EA6B-C374-A8EB-5234-1714EBC0B574}"/>
              </a:ext>
            </a:extLst>
          </p:cNvPr>
          <p:cNvPicPr>
            <a:picLocks noChangeAspect="1"/>
          </p:cNvPicPr>
          <p:nvPr/>
        </p:nvPicPr>
        <p:blipFill>
          <a:blip r:embed="rId4"/>
          <a:stretch>
            <a:fillRect/>
          </a:stretch>
        </p:blipFill>
        <p:spPr>
          <a:xfrm>
            <a:off x="1629221" y="1873527"/>
            <a:ext cx="1796439" cy="2832847"/>
          </a:xfrm>
          <a:prstGeom prst="rect">
            <a:avLst/>
          </a:prstGeom>
        </p:spPr>
      </p:pic>
      <p:pic>
        <p:nvPicPr>
          <p:cNvPr id="7" name="Picture 6">
            <a:extLst>
              <a:ext uri="{FF2B5EF4-FFF2-40B4-BE49-F238E27FC236}">
                <a16:creationId xmlns:a16="http://schemas.microsoft.com/office/drawing/2014/main" id="{31FB8D57-2EFB-61FE-AF69-7AF60FD5F4C1}"/>
              </a:ext>
            </a:extLst>
          </p:cNvPr>
          <p:cNvPicPr>
            <a:picLocks noChangeAspect="1"/>
          </p:cNvPicPr>
          <p:nvPr/>
        </p:nvPicPr>
        <p:blipFill>
          <a:blip r:embed="rId5"/>
          <a:stretch>
            <a:fillRect/>
          </a:stretch>
        </p:blipFill>
        <p:spPr>
          <a:xfrm>
            <a:off x="2690741" y="5325035"/>
            <a:ext cx="2000694" cy="2607776"/>
          </a:xfrm>
          <a:prstGeom prst="rect">
            <a:avLst/>
          </a:prstGeom>
        </p:spPr>
      </p:pic>
    </p:spTree>
    <p:extLst>
      <p:ext uri="{BB962C8B-B14F-4D97-AF65-F5344CB8AC3E}">
        <p14:creationId xmlns:p14="http://schemas.microsoft.com/office/powerpoint/2010/main" val="959575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F08A776B-D23A-AAEC-C165-0DAC0FA2C78D}"/>
              </a:ext>
            </a:extLst>
          </p:cNvPr>
          <p:cNvSpPr txBox="1">
            <a:spLocks noChangeArrowheads="1"/>
          </p:cNvSpPr>
          <p:nvPr/>
        </p:nvSpPr>
        <p:spPr bwMode="auto">
          <a:xfrm>
            <a:off x="706438" y="7953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LI484P5 Corridor Light</a:t>
            </a:r>
          </a:p>
        </p:txBody>
      </p:sp>
      <p:sp>
        <p:nvSpPr>
          <p:cNvPr id="3" name="Content Placeholder 2">
            <a:extLst>
              <a:ext uri="{FF2B5EF4-FFF2-40B4-BE49-F238E27FC236}">
                <a16:creationId xmlns:a16="http://schemas.microsoft.com/office/drawing/2014/main" id="{67BECDE3-FAF3-2ACE-2916-83C51A283CEF}"/>
              </a:ext>
            </a:extLst>
          </p:cNvPr>
          <p:cNvSpPr txBox="1">
            <a:spLocks/>
          </p:cNvSpPr>
          <p:nvPr/>
        </p:nvSpPr>
        <p:spPr>
          <a:xfrm>
            <a:off x="826324" y="2097741"/>
            <a:ext cx="6202005" cy="5702894"/>
          </a:xfrm>
          <a:prstGeom prst="rect">
            <a:avLst/>
          </a:prstGeom>
        </p:spPr>
        <p:txBody>
          <a:bodyPr rtlCol="0">
            <a:normAutofit/>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eaLnBrk="1" fontAlgn="auto" hangingPunct="1">
              <a:spcBef>
                <a:spcPts val="400"/>
              </a:spcBef>
              <a:spcAft>
                <a:spcPts val="0"/>
              </a:spcAft>
              <a:buNone/>
              <a:defRPr/>
            </a:pPr>
            <a:r>
              <a:rPr lang="en-US" altLang="en-US" sz="2400" dirty="0"/>
              <a:t>The LI484P5 Corridor Light multicolor-LED provides visual indications of calls originating from patient, staff, duty, bath, emergency, presence and code call stations.</a:t>
            </a:r>
          </a:p>
          <a:p>
            <a:pPr eaLnBrk="1" fontAlgn="auto" hangingPunct="1">
              <a:spcBef>
                <a:spcPts val="1600"/>
              </a:spcBef>
              <a:spcAft>
                <a:spcPts val="0"/>
              </a:spcAft>
              <a:defRPr/>
            </a:pPr>
            <a:r>
              <a:rPr lang="en-US" altLang="en-US" sz="2400" dirty="0"/>
              <a:t>UL</a:t>
            </a:r>
            <a:r>
              <a:rPr lang="en-US" sz="2400" dirty="0">
                <a:latin typeface="Bliss 2 Light" panose="02000506030000020004" pitchFamily="2" charset="0"/>
              </a:rPr>
              <a:t>®</a:t>
            </a:r>
            <a:r>
              <a:rPr lang="en-US" altLang="en-US" sz="2400" dirty="0"/>
              <a:t>1069 Listed and </a:t>
            </a:r>
            <a:r>
              <a:rPr lang="en-US" altLang="en-US" sz="2400" dirty="0" err="1"/>
              <a:t>cUL</a:t>
            </a:r>
            <a:r>
              <a:rPr lang="en-US" sz="2400" dirty="0">
                <a:latin typeface="Bliss 2 Light" panose="02000506030000020004" pitchFamily="2" charset="0"/>
              </a:rPr>
              <a:t>® </a:t>
            </a:r>
            <a:r>
              <a:rPr lang="en-US" altLang="en-US" sz="2400" dirty="0"/>
              <a:t> Listed</a:t>
            </a:r>
          </a:p>
          <a:p>
            <a:pPr eaLnBrk="1" fontAlgn="auto" hangingPunct="1">
              <a:spcAft>
                <a:spcPts val="0"/>
              </a:spcAft>
              <a:defRPr/>
            </a:pPr>
            <a:r>
              <a:rPr lang="en-US" altLang="en-US" sz="2400" dirty="0"/>
              <a:t>Simplified wiring with plug-in connections</a:t>
            </a:r>
          </a:p>
          <a:p>
            <a:pPr eaLnBrk="1" fontAlgn="auto" hangingPunct="1">
              <a:spcAft>
                <a:spcPts val="0"/>
              </a:spcAft>
              <a:defRPr/>
            </a:pPr>
            <a:r>
              <a:rPr lang="en-US" altLang="en-US" sz="2400" dirty="0"/>
              <a:t>No bulb replacement needed</a:t>
            </a:r>
          </a:p>
          <a:p>
            <a:pPr eaLnBrk="1" fontAlgn="auto" hangingPunct="1">
              <a:spcAft>
                <a:spcPts val="0"/>
              </a:spcAft>
              <a:defRPr/>
            </a:pPr>
            <a:r>
              <a:rPr lang="en-US" altLang="en-US" sz="2400" dirty="0"/>
              <a:t>Excellent visibility</a:t>
            </a:r>
          </a:p>
          <a:p>
            <a:pPr eaLnBrk="1" fontAlgn="auto" hangingPunct="1">
              <a:spcAft>
                <a:spcPts val="0"/>
              </a:spcAft>
              <a:defRPr/>
            </a:pPr>
            <a:r>
              <a:rPr lang="en-US" altLang="en-US" sz="2400" dirty="0"/>
              <a:t>Fully supervised wiring to the central equipment</a:t>
            </a:r>
          </a:p>
          <a:p>
            <a:pPr marL="0" indent="0" eaLnBrk="1" fontAlgn="auto" hangingPunct="1">
              <a:spcAft>
                <a:spcPts val="0"/>
              </a:spcAft>
              <a:buFont typeface="Arial" panose="020B0604020202020204" pitchFamily="34" charset="0"/>
              <a:buNone/>
              <a:defRPr/>
            </a:pPr>
            <a:endParaRPr lang="en-US" dirty="0"/>
          </a:p>
        </p:txBody>
      </p:sp>
      <p:pic>
        <p:nvPicPr>
          <p:cNvPr id="5" name="Picture 3">
            <a:extLst>
              <a:ext uri="{FF2B5EF4-FFF2-40B4-BE49-F238E27FC236}">
                <a16:creationId xmlns:a16="http://schemas.microsoft.com/office/drawing/2014/main" id="{B019ADAA-8292-19BC-CECB-3EFAD770A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278" y="804508"/>
            <a:ext cx="3264816" cy="331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K:\Spec_Pics\P5\LI484P5 off angled.jpg">
            <a:extLst>
              <a:ext uri="{FF2B5EF4-FFF2-40B4-BE49-F238E27FC236}">
                <a16:creationId xmlns:a16="http://schemas.microsoft.com/office/drawing/2014/main" id="{083BBEE7-7A69-D619-D53A-5C81ED1AB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4612" y="4248633"/>
            <a:ext cx="2985883" cy="355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F08A776B-D23A-AAEC-C165-0DAC0FA2C78D}"/>
              </a:ext>
            </a:extLst>
          </p:cNvPr>
          <p:cNvSpPr txBox="1">
            <a:spLocks noChangeArrowheads="1"/>
          </p:cNvSpPr>
          <p:nvPr/>
        </p:nvSpPr>
        <p:spPr bwMode="auto">
          <a:xfrm>
            <a:off x="731838" y="7953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PM424ZP5 Zone Lamp Module</a:t>
            </a:r>
          </a:p>
        </p:txBody>
      </p:sp>
      <p:sp>
        <p:nvSpPr>
          <p:cNvPr id="2" name="Content Placeholder 2">
            <a:extLst>
              <a:ext uri="{FF2B5EF4-FFF2-40B4-BE49-F238E27FC236}">
                <a16:creationId xmlns:a16="http://schemas.microsoft.com/office/drawing/2014/main" id="{8F6A2346-FD9E-4B45-6C3A-D60DAA81A9D3}"/>
              </a:ext>
            </a:extLst>
          </p:cNvPr>
          <p:cNvSpPr txBox="1">
            <a:spLocks/>
          </p:cNvSpPr>
          <p:nvPr/>
        </p:nvSpPr>
        <p:spPr>
          <a:xfrm>
            <a:off x="5913438" y="2224087"/>
            <a:ext cx="7956941" cy="4889231"/>
          </a:xfrm>
          <a:prstGeom prst="rect">
            <a:avLst/>
          </a:prstGeom>
        </p:spPr>
        <p:txBody>
          <a:bodyPr rtlCol="0">
            <a:noAutofit/>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eaLnBrk="1" fontAlgn="auto" hangingPunct="1">
              <a:spcBef>
                <a:spcPct val="50000"/>
              </a:spcBef>
              <a:spcAft>
                <a:spcPts val="0"/>
              </a:spcAft>
              <a:buSzPct val="70000"/>
              <a:buFont typeface="Arial" panose="020B0604020202020204" pitchFamily="34" charset="0"/>
              <a:buNone/>
              <a:defRPr/>
            </a:pPr>
            <a:r>
              <a:rPr lang="en-US" altLang="en-US" sz="2400" dirty="0">
                <a:latin typeface="Bliss 2" panose="02000506030000020004" pitchFamily="2" charset="0"/>
              </a:rPr>
              <a:t>The PM424ZP5 Zone Light Module, when added to an </a:t>
            </a:r>
            <a:r>
              <a:rPr lang="pt-BR" altLang="en-US" sz="2400" dirty="0">
                <a:latin typeface="Bliss 2" panose="02000506030000020004" pitchFamily="2" charset="0"/>
              </a:rPr>
              <a:t>LI484P5 Corridor Light, provides auxiliary visual </a:t>
            </a:r>
            <a:r>
              <a:rPr lang="en-US" altLang="en-US" sz="2400" dirty="0">
                <a:latin typeface="Bliss 2" panose="02000506030000020004" pitchFamily="2" charset="0"/>
              </a:rPr>
              <a:t>annunciation for call activity within the zones and call types to which it is assigned. Patient priority and staff presence are indicated by four programmable LEDs.</a:t>
            </a:r>
          </a:p>
          <a:p>
            <a:pPr eaLnBrk="1" fontAlgn="auto" hangingPunct="1">
              <a:spcBef>
                <a:spcPts val="1600"/>
              </a:spcBef>
              <a:spcAft>
                <a:spcPts val="0"/>
              </a:spcAft>
              <a:defRPr/>
            </a:pPr>
            <a:r>
              <a:rPr lang="en-US" altLang="en-US" sz="2400" dirty="0">
                <a:latin typeface="Bliss 2" panose="02000506030000020004" pitchFamily="2" charset="0"/>
              </a:rPr>
              <a:t>UL</a:t>
            </a:r>
            <a:r>
              <a:rPr lang="en-US" sz="2400" dirty="0">
                <a:latin typeface="Bliss 2 Light" panose="02000506030000020004" pitchFamily="2" charset="0"/>
              </a:rPr>
              <a:t>®</a:t>
            </a:r>
            <a:r>
              <a:rPr lang="en-US" altLang="en-US" sz="2400" dirty="0">
                <a:latin typeface="Bliss 2" panose="02000506030000020004" pitchFamily="2" charset="0"/>
              </a:rPr>
              <a:t>1069 Listed and cUL</a:t>
            </a:r>
            <a:r>
              <a:rPr lang="en-US" sz="2400" dirty="0">
                <a:latin typeface="Bliss 2 Light" panose="02000506030000020004" pitchFamily="2" charset="0"/>
              </a:rPr>
              <a:t>®</a:t>
            </a:r>
            <a:r>
              <a:rPr lang="en-US" altLang="en-US" sz="2400" dirty="0">
                <a:latin typeface="Bliss 2" panose="02000506030000020004" pitchFamily="2" charset="0"/>
              </a:rPr>
              <a:t>1069 Listed</a:t>
            </a:r>
          </a:p>
          <a:p>
            <a:pPr eaLnBrk="1" fontAlgn="auto" hangingPunct="1">
              <a:spcAft>
                <a:spcPts val="0"/>
              </a:spcAft>
              <a:defRPr/>
            </a:pPr>
            <a:r>
              <a:rPr lang="en-US" altLang="en-US" sz="2400" dirty="0">
                <a:latin typeface="Bliss 2" panose="02000506030000020004" pitchFamily="2" charset="0"/>
              </a:rPr>
              <a:t>Ability to drive secondary lamp without zone lamp module</a:t>
            </a:r>
          </a:p>
          <a:p>
            <a:pPr eaLnBrk="1" fontAlgn="auto" hangingPunct="1">
              <a:spcAft>
                <a:spcPts val="0"/>
              </a:spcAft>
              <a:defRPr/>
            </a:pPr>
            <a:r>
              <a:rPr lang="en-US" altLang="en-US" sz="2400" dirty="0">
                <a:latin typeface="Bliss 2" panose="02000506030000020004" pitchFamily="2" charset="0"/>
              </a:rPr>
              <a:t>Plug-in connections</a:t>
            </a:r>
          </a:p>
          <a:p>
            <a:pPr eaLnBrk="1" fontAlgn="auto" hangingPunct="1">
              <a:spcAft>
                <a:spcPts val="0"/>
              </a:spcAft>
              <a:defRPr/>
            </a:pPr>
            <a:r>
              <a:rPr lang="en-US" altLang="en-US" sz="2400" dirty="0">
                <a:latin typeface="Bliss 2" panose="02000506030000020004" pitchFamily="2" charset="0"/>
              </a:rPr>
              <a:t>Inputs for bath and code switches</a:t>
            </a:r>
          </a:p>
          <a:p>
            <a:pPr eaLnBrk="1" fontAlgn="auto" hangingPunct="1">
              <a:spcAft>
                <a:spcPts val="0"/>
              </a:spcAft>
              <a:defRPr/>
            </a:pPr>
            <a:r>
              <a:rPr lang="en-US" altLang="en-US" sz="2400" dirty="0">
                <a:latin typeface="Bliss 2" panose="02000506030000020004" pitchFamily="2" charset="0"/>
              </a:rPr>
              <a:t>No bulb replacement needed</a:t>
            </a:r>
          </a:p>
          <a:p>
            <a:pPr eaLnBrk="1" fontAlgn="auto" hangingPunct="1">
              <a:spcAft>
                <a:spcPts val="0"/>
              </a:spcAft>
              <a:defRPr/>
            </a:pPr>
            <a:r>
              <a:rPr lang="en-US" altLang="en-US" sz="2400" dirty="0">
                <a:latin typeface="Bliss 2" panose="02000506030000020004" pitchFamily="2" charset="0"/>
              </a:rPr>
              <a:t>Excellent visibility</a:t>
            </a:r>
          </a:p>
          <a:p>
            <a:pPr eaLnBrk="1" fontAlgn="auto" hangingPunct="1">
              <a:spcAft>
                <a:spcPts val="0"/>
              </a:spcAft>
              <a:defRPr/>
            </a:pPr>
            <a:r>
              <a:rPr lang="en-US" altLang="en-US" sz="2400" dirty="0">
                <a:latin typeface="Bliss 2" panose="02000506030000020004" pitchFamily="2" charset="0"/>
              </a:rPr>
              <a:t>Supervised connections</a:t>
            </a:r>
          </a:p>
          <a:p>
            <a:pPr marL="0" indent="0" eaLnBrk="1" fontAlgn="auto" hangingPunct="1">
              <a:spcAft>
                <a:spcPts val="0"/>
              </a:spcAft>
              <a:buFont typeface="Arial" panose="020B0604020202020204" pitchFamily="34" charset="0"/>
              <a:buNone/>
              <a:defRPr/>
            </a:pPr>
            <a:endParaRPr lang="en-US" sz="1800" dirty="0"/>
          </a:p>
        </p:txBody>
      </p:sp>
      <p:pic>
        <p:nvPicPr>
          <p:cNvPr id="3" name="Picture 3" descr="LI484P5 on RRWW.jpg">
            <a:extLst>
              <a:ext uri="{FF2B5EF4-FFF2-40B4-BE49-F238E27FC236}">
                <a16:creationId xmlns:a16="http://schemas.microsoft.com/office/drawing/2014/main" id="{BA135ED9-253C-AD0F-7E48-FD7D02474A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903" y="4562475"/>
            <a:ext cx="3307457" cy="335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A2328501-62C0-483D-605A-AF524C6CE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005" y="1951630"/>
            <a:ext cx="3884541" cy="231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250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F08A776B-D23A-AAEC-C165-0DAC0FA2C78D}"/>
              </a:ext>
            </a:extLst>
          </p:cNvPr>
          <p:cNvSpPr txBox="1">
            <a:spLocks noChangeArrowheads="1"/>
          </p:cNvSpPr>
          <p:nvPr/>
        </p:nvSpPr>
        <p:spPr bwMode="auto">
          <a:xfrm>
            <a:off x="878589" y="727551"/>
            <a:ext cx="456397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SF401B Call Cord </a:t>
            </a:r>
          </a:p>
        </p:txBody>
      </p:sp>
      <p:sp>
        <p:nvSpPr>
          <p:cNvPr id="2" name="Content Placeholder 2">
            <a:extLst>
              <a:ext uri="{FF2B5EF4-FFF2-40B4-BE49-F238E27FC236}">
                <a16:creationId xmlns:a16="http://schemas.microsoft.com/office/drawing/2014/main" id="{8F6A2346-FD9E-4B45-6C3A-D60DAA81A9D3}"/>
              </a:ext>
            </a:extLst>
          </p:cNvPr>
          <p:cNvSpPr txBox="1">
            <a:spLocks/>
          </p:cNvSpPr>
          <p:nvPr/>
        </p:nvSpPr>
        <p:spPr>
          <a:xfrm>
            <a:off x="792258" y="1978092"/>
            <a:ext cx="5447178" cy="2934567"/>
          </a:xfrm>
          <a:prstGeom prst="rect">
            <a:avLst/>
          </a:prstGeom>
        </p:spPr>
        <p:txBody>
          <a:bodyPr rtlCol="0">
            <a:noAutofit/>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eaLnBrk="1" hangingPunct="1">
              <a:spcBef>
                <a:spcPct val="50000"/>
              </a:spcBef>
            </a:pPr>
            <a:r>
              <a:rPr lang="en-US" altLang="en-US" sz="2400" dirty="0">
                <a:latin typeface="Bliss 2" panose="02000506030000020004" pitchFamily="2" charset="0"/>
              </a:rPr>
              <a:t>Used with IR42X-series addressable stations</a:t>
            </a:r>
          </a:p>
          <a:p>
            <a:pPr eaLnBrk="1" hangingPunct="1">
              <a:spcBef>
                <a:spcPct val="50000"/>
              </a:spcBef>
            </a:pPr>
            <a:r>
              <a:rPr lang="en-US" altLang="en-US" sz="2400" dirty="0">
                <a:latin typeface="Bliss 2" panose="02000506030000020004" pitchFamily="2" charset="0"/>
              </a:rPr>
              <a:t>UL</a:t>
            </a:r>
            <a:r>
              <a:rPr lang="en-US" sz="2400" dirty="0">
                <a:latin typeface="Bliss 2 Light" panose="02000506030000020004" pitchFamily="2" charset="0"/>
              </a:rPr>
              <a:t>®</a:t>
            </a:r>
            <a:r>
              <a:rPr lang="en-US" altLang="en-US" sz="2400" dirty="0">
                <a:latin typeface="Bliss 2" panose="02000506030000020004" pitchFamily="2" charset="0"/>
              </a:rPr>
              <a:t>1069 Listed</a:t>
            </a:r>
          </a:p>
          <a:p>
            <a:pPr eaLnBrk="1" hangingPunct="1">
              <a:spcBef>
                <a:spcPct val="50000"/>
              </a:spcBef>
            </a:pPr>
            <a:r>
              <a:rPr lang="en-US" altLang="en-US" sz="2400" dirty="0">
                <a:latin typeface="Bliss 2" panose="02000506030000020004" pitchFamily="2" charset="0"/>
              </a:rPr>
              <a:t>Oxygen safe</a:t>
            </a:r>
          </a:p>
          <a:p>
            <a:pPr eaLnBrk="1" hangingPunct="1">
              <a:spcBef>
                <a:spcPct val="50000"/>
              </a:spcBef>
            </a:pPr>
            <a:r>
              <a:rPr lang="en-US" altLang="en-US" sz="2400" dirty="0">
                <a:latin typeface="Bliss 2" panose="02000506030000020004" pitchFamily="2" charset="0"/>
              </a:rPr>
              <a:t>Impact resistant and weatherproof</a:t>
            </a:r>
          </a:p>
          <a:p>
            <a:pPr eaLnBrk="1" hangingPunct="1">
              <a:spcBef>
                <a:spcPct val="50000"/>
              </a:spcBef>
            </a:pPr>
            <a:r>
              <a:rPr lang="en-US" altLang="en-US" sz="2400" dirty="0">
                <a:latin typeface="Bliss 2" panose="02000506030000020004" pitchFamily="2" charset="0"/>
              </a:rPr>
              <a:t>Bed clips included</a:t>
            </a:r>
          </a:p>
          <a:p>
            <a:pPr marL="0" indent="0" eaLnBrk="1" fontAlgn="auto" hangingPunct="1">
              <a:spcAft>
                <a:spcPts val="0"/>
              </a:spcAft>
              <a:buFont typeface="Arial" panose="020B0604020202020204" pitchFamily="34" charset="0"/>
              <a:buNone/>
              <a:defRPr/>
            </a:pPr>
            <a:endParaRPr lang="en-US" sz="1800" dirty="0"/>
          </a:p>
        </p:txBody>
      </p:sp>
      <p:pic>
        <p:nvPicPr>
          <p:cNvPr id="4" name="Picture 3" descr="A white cable with a clip&#10;&#10;AI-generated content may be incorrect.">
            <a:extLst>
              <a:ext uri="{FF2B5EF4-FFF2-40B4-BE49-F238E27FC236}">
                <a16:creationId xmlns:a16="http://schemas.microsoft.com/office/drawing/2014/main" id="{C6347BCC-7B82-D49A-1244-DA34550A6DE8}"/>
              </a:ext>
            </a:extLst>
          </p:cNvPr>
          <p:cNvPicPr>
            <a:picLocks noChangeAspect="1"/>
          </p:cNvPicPr>
          <p:nvPr/>
        </p:nvPicPr>
        <p:blipFill>
          <a:blip r:embed="rId3"/>
          <a:stretch>
            <a:fillRect/>
          </a:stretch>
        </p:blipFill>
        <p:spPr>
          <a:xfrm>
            <a:off x="6462794" y="1435576"/>
            <a:ext cx="7772400" cy="4605866"/>
          </a:xfrm>
          <a:prstGeom prst="rect">
            <a:avLst/>
          </a:prstGeom>
        </p:spPr>
      </p:pic>
    </p:spTree>
    <p:extLst>
      <p:ext uri="{BB962C8B-B14F-4D97-AF65-F5344CB8AC3E}">
        <p14:creationId xmlns:p14="http://schemas.microsoft.com/office/powerpoint/2010/main" val="2280705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841A2A-6CF8-199E-BBEA-6C9A0CF6C48E}"/>
              </a:ext>
            </a:extLst>
          </p:cNvPr>
          <p:cNvSpPr txBox="1"/>
          <p:nvPr/>
        </p:nvSpPr>
        <p:spPr>
          <a:xfrm>
            <a:off x="854377" y="774370"/>
            <a:ext cx="7315200" cy="707886"/>
          </a:xfrm>
          <a:prstGeom prst="rect">
            <a:avLst/>
          </a:prstGeom>
          <a:noFill/>
        </p:spPr>
        <p:txBody>
          <a:bodyPr wrap="square">
            <a:spAutoFit/>
          </a:bodyPr>
          <a:lstStyle/>
          <a:p>
            <a:r>
              <a:rPr lang="en-US" altLang="en-US" sz="4000" b="1" dirty="0">
                <a:solidFill>
                  <a:srgbClr val="07437D"/>
                </a:solidFill>
                <a:latin typeface="Bliss 2 Bold" panose="02000506030000020004" pitchFamily="2" charset="0"/>
              </a:rPr>
              <a:t>SF401EX Strain Relief Cable </a:t>
            </a:r>
            <a:endParaRPr lang="en-US" sz="4000" b="1" dirty="0">
              <a:latin typeface="Bliss 2 Bold" panose="02000506030000020004" pitchFamily="2" charset="0"/>
            </a:endParaRPr>
          </a:p>
        </p:txBody>
      </p:sp>
      <p:pic>
        <p:nvPicPr>
          <p:cNvPr id="8" name="Picture 7" descr="SF401EX">
            <a:extLst>
              <a:ext uri="{FF2B5EF4-FFF2-40B4-BE49-F238E27FC236}">
                <a16:creationId xmlns:a16="http://schemas.microsoft.com/office/drawing/2014/main" id="{55A6BA90-62DB-E04F-21D8-C67671ACEAD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063388">
            <a:off x="2334839" y="2416574"/>
            <a:ext cx="2286924" cy="438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30F51B2-AA01-833E-E96E-FF4260940741}"/>
              </a:ext>
            </a:extLst>
          </p:cNvPr>
          <p:cNvSpPr txBox="1"/>
          <p:nvPr/>
        </p:nvSpPr>
        <p:spPr>
          <a:xfrm>
            <a:off x="6741460" y="2151529"/>
            <a:ext cx="7315200" cy="5614357"/>
          </a:xfrm>
          <a:prstGeom prst="rect">
            <a:avLst/>
          </a:prstGeom>
          <a:noFill/>
        </p:spPr>
        <p:txBody>
          <a:bodyPr wrap="square">
            <a:spAutoFit/>
          </a:bodyPr>
          <a:lstStyle/>
          <a:p>
            <a:pPr marL="0" indent="0" algn="just"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The SF401EX Strain Relief Cable is used to increase the life span of call cords, pillow speakers and room stations. </a:t>
            </a:r>
          </a:p>
          <a:p>
            <a:pPr marL="0" indent="0" algn="just" eaLnBrk="1" fontAlgn="auto" hangingPunct="1">
              <a:spcAft>
                <a:spcPts val="0"/>
              </a:spcAft>
              <a:buFont typeface="Arial" panose="020B0604020202020204" pitchFamily="34" charset="0"/>
              <a:buNone/>
              <a:defRPr/>
            </a:pPr>
            <a:r>
              <a:rPr lang="en-US" altLang="en-US" sz="2400" dirty="0">
                <a:latin typeface="Bliss 2" panose="02000506030000020004" pitchFamily="2" charset="0"/>
              </a:rPr>
              <a:t>The cable is placed between the call cord or pillow speaker and the room station. If the call cord or pillow speaker is attached to a bed and then the bed is pulled away, the strain relief cable disconnects. This prevents damage to both the room station and the call cord or pillow speaker.</a:t>
            </a:r>
          </a:p>
          <a:p>
            <a:pPr marL="342900" indent="-342900" algn="just" eaLnBrk="1" fontAlgn="auto" hangingPunct="1">
              <a:spcBef>
                <a:spcPts val="1260"/>
              </a:spcBef>
              <a:spcAft>
                <a:spcPts val="0"/>
              </a:spcAft>
              <a:buSzPct val="100000"/>
              <a:buFont typeface="Arial" panose="020B0604020202020204" pitchFamily="34" charset="0"/>
              <a:buChar char="•"/>
              <a:defRPr/>
            </a:pPr>
            <a:r>
              <a:rPr lang="en-US" altLang="en-US" sz="2400" dirty="0">
                <a:latin typeface="Bliss 2" panose="02000506030000020004" pitchFamily="2" charset="0"/>
              </a:rPr>
              <a:t>UL</a:t>
            </a:r>
            <a:r>
              <a:rPr lang="en-US" altLang="en-US" sz="2400" baseline="30000" dirty="0">
                <a:latin typeface="Bliss 2" panose="02000506030000020004" pitchFamily="2" charset="0"/>
              </a:rPr>
              <a:t>®</a:t>
            </a:r>
            <a:r>
              <a:rPr lang="en-US" altLang="en-US" sz="2400" dirty="0">
                <a:latin typeface="Bliss 2" panose="02000506030000020004" pitchFamily="2" charset="0"/>
              </a:rPr>
              <a:t>1069 Listed</a:t>
            </a:r>
          </a:p>
          <a:p>
            <a:pPr marL="342900" indent="-342900" algn="just" eaLnBrk="1" fontAlgn="auto" hangingPunct="1">
              <a:spcBef>
                <a:spcPct val="50000"/>
              </a:spcBef>
              <a:spcAft>
                <a:spcPts val="0"/>
              </a:spcAft>
              <a:buSzPct val="100000"/>
              <a:buFont typeface="Arial" panose="020B0604020202020204" pitchFamily="34" charset="0"/>
              <a:buChar char="•"/>
              <a:defRPr/>
            </a:pPr>
            <a:r>
              <a:rPr lang="en-US" altLang="en-US" sz="2400" dirty="0">
                <a:latin typeface="Bliss 2" panose="02000506030000020004" pitchFamily="2" charset="0"/>
              </a:rPr>
              <a:t>Molded connectors</a:t>
            </a:r>
          </a:p>
          <a:p>
            <a:pPr marL="342900" indent="-342900" algn="just" eaLnBrk="1" fontAlgn="auto" hangingPunct="1">
              <a:spcBef>
                <a:spcPct val="50000"/>
              </a:spcBef>
              <a:spcAft>
                <a:spcPts val="0"/>
              </a:spcAft>
              <a:buSzPct val="100000"/>
              <a:buFont typeface="Arial" panose="020B0604020202020204" pitchFamily="34" charset="0"/>
              <a:buChar char="•"/>
              <a:defRPr/>
            </a:pPr>
            <a:r>
              <a:rPr lang="en-US" altLang="en-US" sz="2400" dirty="0">
                <a:latin typeface="Bliss 2" panose="02000506030000020004" pitchFamily="2" charset="0"/>
              </a:rPr>
              <a:t>Clean break-away action</a:t>
            </a:r>
          </a:p>
          <a:p>
            <a:pPr marL="342900" indent="-342900" algn="just" eaLnBrk="1" fontAlgn="auto" hangingPunct="1">
              <a:spcBef>
                <a:spcPct val="50000"/>
              </a:spcBef>
              <a:spcAft>
                <a:spcPts val="0"/>
              </a:spcAft>
              <a:buSzPct val="100000"/>
              <a:buFont typeface="Arial" panose="020B0604020202020204" pitchFamily="34" charset="0"/>
              <a:buChar char="•"/>
              <a:defRPr/>
            </a:pPr>
            <a:r>
              <a:rPr lang="en-US" altLang="en-US" sz="2400" dirty="0">
                <a:latin typeface="Bliss 2" panose="02000506030000020004" pitchFamily="2" charset="0"/>
              </a:rPr>
              <a:t>Increases life of call cords, pillow speakers and room stations</a:t>
            </a:r>
          </a:p>
        </p:txBody>
      </p:sp>
    </p:spTree>
    <p:extLst>
      <p:ext uri="{BB962C8B-B14F-4D97-AF65-F5344CB8AC3E}">
        <p14:creationId xmlns:p14="http://schemas.microsoft.com/office/powerpoint/2010/main" val="364004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TextBox 6">
            <a:extLst>
              <a:ext uri="{FF2B5EF4-FFF2-40B4-BE49-F238E27FC236}">
                <a16:creationId xmlns:a16="http://schemas.microsoft.com/office/drawing/2014/main" id="{FC1C25A5-0280-8E69-0A0F-5442E3A87A2F}"/>
              </a:ext>
            </a:extLst>
          </p:cNvPr>
          <p:cNvSpPr txBox="1">
            <a:spLocks noChangeArrowheads="1"/>
          </p:cNvSpPr>
          <p:nvPr/>
        </p:nvSpPr>
        <p:spPr bwMode="auto">
          <a:xfrm>
            <a:off x="541421" y="798513"/>
            <a:ext cx="13740649"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Tek-CARE®3000 Introduction</a:t>
            </a:r>
          </a:p>
        </p:txBody>
      </p:sp>
      <p:sp>
        <p:nvSpPr>
          <p:cNvPr id="8" name="Content Placeholder 2">
            <a:extLst>
              <a:ext uri="{FF2B5EF4-FFF2-40B4-BE49-F238E27FC236}">
                <a16:creationId xmlns:a16="http://schemas.microsoft.com/office/drawing/2014/main" id="{F8DC2118-D9A5-5E8A-1F68-374ACB7A74FF}"/>
              </a:ext>
            </a:extLst>
          </p:cNvPr>
          <p:cNvSpPr txBox="1">
            <a:spLocks/>
          </p:cNvSpPr>
          <p:nvPr/>
        </p:nvSpPr>
        <p:spPr>
          <a:xfrm>
            <a:off x="636128" y="1799773"/>
            <a:ext cx="13590587" cy="1425566"/>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buNone/>
            </a:pPr>
            <a:r>
              <a:rPr lang="en-US" sz="2400" dirty="0">
                <a:latin typeface="Bliss 2 Light" panose="02000506030000020004" pitchFamily="2" charset="0"/>
              </a:rPr>
              <a:t>The Tek-CARE3000 is a supervised, microprocessor-based nurse call system offering two-way audio and visual communication with flexible configuration tools. It supports staff-to-patient and staff-to-staff communication, with a full range of stations and peripherals to meet facility needs. Modular components and simplified wiring allow for easy expansion and integration in both new and existing facilities.</a:t>
            </a:r>
          </a:p>
        </p:txBody>
      </p:sp>
      <p:pic>
        <p:nvPicPr>
          <p:cNvPr id="2" name="Picture 1">
            <a:extLst>
              <a:ext uri="{FF2B5EF4-FFF2-40B4-BE49-F238E27FC236}">
                <a16:creationId xmlns:a16="http://schemas.microsoft.com/office/drawing/2014/main" id="{BAD7D4B0-332E-1E6D-4409-446F82FA5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4611" y="5608989"/>
            <a:ext cx="2129443" cy="211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AE8EB17-AF0D-B541-2D1C-6EA9C9BBAC30}"/>
              </a:ext>
            </a:extLst>
          </p:cNvPr>
          <p:cNvPicPr>
            <a:picLocks noChangeAspect="1"/>
          </p:cNvPicPr>
          <p:nvPr/>
        </p:nvPicPr>
        <p:blipFill>
          <a:blip r:embed="rId4"/>
          <a:stretch>
            <a:fillRect/>
          </a:stretch>
        </p:blipFill>
        <p:spPr>
          <a:xfrm>
            <a:off x="2122098" y="3458189"/>
            <a:ext cx="8997794" cy="44988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CA4271EF-B3A5-8241-8B8B-B737CCF25FC1}"/>
            </a:ext>
          </a:extLst>
        </p:cNvPr>
        <p:cNvGrpSpPr/>
        <p:nvPr/>
      </p:nvGrpSpPr>
      <p:grpSpPr>
        <a:xfrm>
          <a:off x="0" y="0"/>
          <a:ext cx="0" cy="0"/>
          <a:chOff x="0" y="0"/>
          <a:chExt cx="0" cy="0"/>
        </a:xfrm>
      </p:grpSpPr>
      <p:sp>
        <p:nvSpPr>
          <p:cNvPr id="31746" name="TextBox 3">
            <a:extLst>
              <a:ext uri="{FF2B5EF4-FFF2-40B4-BE49-F238E27FC236}">
                <a16:creationId xmlns:a16="http://schemas.microsoft.com/office/drawing/2014/main" id="{7929F8C0-5B91-372C-212C-56BF8C123DA4}"/>
              </a:ext>
            </a:extLst>
          </p:cNvPr>
          <p:cNvSpPr txBox="1">
            <a:spLocks noChangeArrowheads="1"/>
          </p:cNvSpPr>
          <p:nvPr/>
        </p:nvSpPr>
        <p:spPr bwMode="auto">
          <a:xfrm>
            <a:off x="728663" y="804863"/>
            <a:ext cx="1359058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Tek-CARE Central Equipment</a:t>
            </a:r>
          </a:p>
        </p:txBody>
      </p:sp>
      <p:sp>
        <p:nvSpPr>
          <p:cNvPr id="6" name="TextBox 5">
            <a:extLst>
              <a:ext uri="{FF2B5EF4-FFF2-40B4-BE49-F238E27FC236}">
                <a16:creationId xmlns:a16="http://schemas.microsoft.com/office/drawing/2014/main" id="{48E618BC-F144-5718-97F3-41E5E97C1B35}"/>
              </a:ext>
            </a:extLst>
          </p:cNvPr>
          <p:cNvSpPr txBox="1"/>
          <p:nvPr/>
        </p:nvSpPr>
        <p:spPr>
          <a:xfrm>
            <a:off x="951719" y="1830388"/>
            <a:ext cx="6513605" cy="1200329"/>
          </a:xfrm>
          <a:prstGeom prst="rect">
            <a:avLst/>
          </a:prstGeom>
          <a:noFill/>
        </p:spPr>
        <p:txBody>
          <a:bodyPr wrap="square">
            <a:spAutoFit/>
          </a:bodyPr>
          <a:lstStyle/>
          <a:p>
            <a:pPr eaLnBrk="1" hangingPunct="1">
              <a:spcBef>
                <a:spcPct val="50000"/>
              </a:spcBef>
              <a:buSzPct val="70000"/>
            </a:pPr>
            <a:r>
              <a:rPr lang="en-US" altLang="en-US" sz="2400" dirty="0">
                <a:latin typeface="Bliss 2" panose="02000506030000020004" pitchFamily="2" charset="0"/>
              </a:rPr>
              <a:t>The Tek-CARE Central Equipment is the platform for creating integrations with your Tek-CARE system.</a:t>
            </a:r>
          </a:p>
        </p:txBody>
      </p:sp>
      <p:pic>
        <p:nvPicPr>
          <p:cNvPr id="7" name="Picture 3">
            <a:extLst>
              <a:ext uri="{FF2B5EF4-FFF2-40B4-BE49-F238E27FC236}">
                <a16:creationId xmlns:a16="http://schemas.microsoft.com/office/drawing/2014/main" id="{83A57D45-5107-A460-5B15-4EA6F042E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9119" y="1830388"/>
            <a:ext cx="35560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S486 Event_Monitor-white-6328">
            <a:extLst>
              <a:ext uri="{FF2B5EF4-FFF2-40B4-BE49-F238E27FC236}">
                <a16:creationId xmlns:a16="http://schemas.microsoft.com/office/drawing/2014/main" id="{4F16C0BC-BEB0-84E4-9477-ECF4DA1200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533" y="3273425"/>
            <a:ext cx="3395688" cy="164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S486 Reporting">
            <a:extLst>
              <a:ext uri="{FF2B5EF4-FFF2-40B4-BE49-F238E27FC236}">
                <a16:creationId xmlns:a16="http://schemas.microsoft.com/office/drawing/2014/main" id="{77411892-FD57-DCD6-B65A-A31B70512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7533" y="4989286"/>
            <a:ext cx="3395688" cy="281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F45B95D-1295-6868-F46E-188014FDC2F2}"/>
              </a:ext>
            </a:extLst>
          </p:cNvPr>
          <p:cNvSpPr txBox="1"/>
          <p:nvPr/>
        </p:nvSpPr>
        <p:spPr>
          <a:xfrm>
            <a:off x="6129598" y="5124261"/>
            <a:ext cx="7354390" cy="2862322"/>
          </a:xfrm>
          <a:prstGeom prst="rect">
            <a:avLst/>
          </a:prstGeom>
          <a:noFill/>
        </p:spPr>
        <p:txBody>
          <a:bodyPr wrap="square">
            <a:spAutoFit/>
          </a:bodyPr>
          <a:lstStyle/>
          <a:p>
            <a:pPr eaLnBrk="1" fontAlgn="auto" hangingPunct="1">
              <a:spcBef>
                <a:spcPts val="0"/>
              </a:spcBef>
              <a:spcAft>
                <a:spcPts val="600"/>
              </a:spcAft>
              <a:defRPr/>
            </a:pPr>
            <a:r>
              <a:rPr lang="en-US" altLang="en-US" sz="2400" dirty="0">
                <a:latin typeface="Bliss 2" panose="02000506030000020004" pitchFamily="2" charset="0"/>
              </a:rPr>
              <a:t>The Tek-CARE reporting software can be used to track activity on your Tek-CARE system with easy-to-read reports. Reporting software includes:</a:t>
            </a:r>
          </a:p>
          <a:p>
            <a:pPr marL="285750" indent="-285750" eaLnBrk="1" fontAlgn="auto" hangingPunct="1">
              <a:spcBef>
                <a:spcPts val="0"/>
              </a:spcBef>
              <a:spcAft>
                <a:spcPts val="0"/>
              </a:spcAft>
              <a:buFont typeface="Arial" panose="020B0604020202020204" pitchFamily="34" charset="0"/>
              <a:buChar char="•"/>
              <a:defRPr/>
            </a:pPr>
            <a:r>
              <a:rPr lang="en-US" altLang="en-US" sz="2400" dirty="0">
                <a:latin typeface="Bliss 2" panose="02000506030000020004" pitchFamily="2" charset="0"/>
              </a:rPr>
              <a:t>Database logging of Nurse Call Activity</a:t>
            </a:r>
          </a:p>
          <a:p>
            <a:pPr marL="285750" indent="-285750" eaLnBrk="1" fontAlgn="auto" hangingPunct="1">
              <a:spcBef>
                <a:spcPts val="0"/>
              </a:spcBef>
              <a:spcAft>
                <a:spcPts val="0"/>
              </a:spcAft>
              <a:buFont typeface="Arial" panose="020B0604020202020204" pitchFamily="34" charset="0"/>
              <a:buChar char="•"/>
              <a:defRPr/>
            </a:pPr>
            <a:r>
              <a:rPr lang="en-US" altLang="en-US" sz="2400" dirty="0">
                <a:latin typeface="Bliss 2" panose="02000506030000020004" pitchFamily="2" charset="0"/>
              </a:rPr>
              <a:t>HTML-based Reporting Software—accessible via network connection</a:t>
            </a:r>
          </a:p>
          <a:p>
            <a:pPr marL="285750" indent="-285750" eaLnBrk="1" fontAlgn="auto" hangingPunct="1">
              <a:spcBef>
                <a:spcPts val="0"/>
              </a:spcBef>
              <a:spcAft>
                <a:spcPts val="0"/>
              </a:spcAft>
              <a:buFont typeface="Arial" panose="020B0604020202020204" pitchFamily="34" charset="0"/>
              <a:buChar char="•"/>
              <a:defRPr/>
            </a:pPr>
            <a:r>
              <a:rPr lang="en-US" altLang="en-US" sz="2400" dirty="0">
                <a:latin typeface="Bliss 2" panose="02000506030000020004" pitchFamily="2" charset="0"/>
              </a:rPr>
              <a:t>Back-up, Archive and Restore functions</a:t>
            </a:r>
            <a:endParaRPr lang="en-US" altLang="en-US" sz="1200" dirty="0">
              <a:latin typeface="Bliss 2" panose="02000506030000020004" pitchFamily="2" charset="0"/>
            </a:endParaRPr>
          </a:p>
        </p:txBody>
      </p:sp>
    </p:spTree>
    <p:extLst>
      <p:ext uri="{BB962C8B-B14F-4D97-AF65-F5344CB8AC3E}">
        <p14:creationId xmlns:p14="http://schemas.microsoft.com/office/powerpoint/2010/main" val="3679028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TextBox 3">
            <a:extLst>
              <a:ext uri="{FF2B5EF4-FFF2-40B4-BE49-F238E27FC236}">
                <a16:creationId xmlns:a16="http://schemas.microsoft.com/office/drawing/2014/main" id="{5CE3140A-8446-A5B1-6ACA-A22FD61DFAA8}"/>
              </a:ext>
            </a:extLst>
          </p:cNvPr>
          <p:cNvSpPr txBox="1">
            <a:spLocks noChangeArrowheads="1"/>
          </p:cNvSpPr>
          <p:nvPr/>
        </p:nvSpPr>
        <p:spPr bwMode="auto">
          <a:xfrm>
            <a:off x="728663" y="804863"/>
            <a:ext cx="1359058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Radio Pocket Paging </a:t>
            </a:r>
          </a:p>
        </p:txBody>
      </p:sp>
      <p:pic>
        <p:nvPicPr>
          <p:cNvPr id="3" name="Picture 2">
            <a:extLst>
              <a:ext uri="{FF2B5EF4-FFF2-40B4-BE49-F238E27FC236}">
                <a16:creationId xmlns:a16="http://schemas.microsoft.com/office/drawing/2014/main" id="{8706CCF9-96CE-0B11-02BF-90311230294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93504" y="4548395"/>
            <a:ext cx="3181504" cy="2306999"/>
          </a:xfrm>
          <a:prstGeom prst="rect">
            <a:avLst/>
          </a:prstGeom>
        </p:spPr>
      </p:pic>
      <p:sp>
        <p:nvSpPr>
          <p:cNvPr id="7" name="TextBox 10">
            <a:extLst>
              <a:ext uri="{FF2B5EF4-FFF2-40B4-BE49-F238E27FC236}">
                <a16:creationId xmlns:a16="http://schemas.microsoft.com/office/drawing/2014/main" id="{8B8B0949-E4CB-D4EF-0B8D-5E8E4B4D0558}"/>
              </a:ext>
            </a:extLst>
          </p:cNvPr>
          <p:cNvSpPr txBox="1">
            <a:spLocks noChangeArrowheads="1"/>
          </p:cNvSpPr>
          <p:nvPr/>
        </p:nvSpPr>
        <p:spPr bwMode="auto">
          <a:xfrm>
            <a:off x="728663" y="1565275"/>
            <a:ext cx="11704093"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dirty="0">
                <a:latin typeface="Bliss 2" panose="02000506030000020004" pitchFamily="2" charset="0"/>
              </a:rPr>
              <a:t>Both automatic and manual radio pocket paging options may be added to the system. By associating rooms with staff or zones,  pages for incoming calls include the correct room, bed number and call type.</a:t>
            </a:r>
          </a:p>
          <a:p>
            <a:pPr algn="just" eaLnBrk="1" hangingPunct="1">
              <a:lnSpc>
                <a:spcPct val="100000"/>
              </a:lnSpc>
              <a:spcBef>
                <a:spcPct val="0"/>
              </a:spcBef>
              <a:buFontTx/>
              <a:buNone/>
            </a:pPr>
            <a:endParaRPr lang="en-US" altLang="en-US" sz="2400" dirty="0">
              <a:latin typeface="Bliss 2" panose="02000506030000020004" pitchFamily="2" charset="0"/>
            </a:endParaRPr>
          </a:p>
          <a:p>
            <a:pPr algn="just" eaLnBrk="1" hangingPunct="1">
              <a:lnSpc>
                <a:spcPct val="100000"/>
              </a:lnSpc>
              <a:spcBef>
                <a:spcPct val="0"/>
              </a:spcBef>
              <a:buFontTx/>
              <a:buNone/>
            </a:pPr>
            <a:r>
              <a:rPr lang="en-US" altLang="en-US" sz="2400" dirty="0">
                <a:latin typeface="Bliss 2" panose="02000506030000020004" pitchFamily="2" charset="0"/>
              </a:rPr>
              <a:t>Three levels of pagers can be assigned: primary, secondary and tertiary—ensuring that calls are responded to.</a:t>
            </a:r>
          </a:p>
          <a:p>
            <a:pPr lvl="1" eaLnBrk="1" hangingPunct="1">
              <a:lnSpc>
                <a:spcPct val="100000"/>
              </a:lnSpc>
              <a:spcBef>
                <a:spcPct val="50000"/>
              </a:spcBef>
              <a:buSzPct val="70000"/>
              <a:buFontTx/>
              <a:buNone/>
            </a:pPr>
            <a:endParaRPr lang="en-US" altLang="en-US" sz="1800" dirty="0">
              <a:latin typeface="Bliss 2" panose="02000506030000020004" pitchFamily="2" charset="0"/>
            </a:endParaRPr>
          </a:p>
        </p:txBody>
      </p:sp>
    </p:spTree>
    <p:extLst>
      <p:ext uri="{BB962C8B-B14F-4D97-AF65-F5344CB8AC3E}">
        <p14:creationId xmlns:p14="http://schemas.microsoft.com/office/powerpoint/2010/main" val="2861462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85A25906-2472-F7E8-ABB7-C0DED22C4B9E}"/>
              </a:ext>
            </a:extLst>
          </p:cNvPr>
          <p:cNvSpPr txBox="1">
            <a:spLocks noChangeArrowheads="1"/>
          </p:cNvSpPr>
          <p:nvPr/>
        </p:nvSpPr>
        <p:spPr bwMode="auto">
          <a:xfrm>
            <a:off x="719138" y="7953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Tek-CARE3000 Wiring with Hubs</a:t>
            </a:r>
          </a:p>
        </p:txBody>
      </p:sp>
      <p:pic>
        <p:nvPicPr>
          <p:cNvPr id="4" name="Picture 3" descr="A diagram of a network&#10;&#10;AI-generated content may be incorrect.">
            <a:extLst>
              <a:ext uri="{FF2B5EF4-FFF2-40B4-BE49-F238E27FC236}">
                <a16:creationId xmlns:a16="http://schemas.microsoft.com/office/drawing/2014/main" id="{49A007B7-072E-290C-FC21-D97E1F6E2D3A}"/>
              </a:ext>
            </a:extLst>
          </p:cNvPr>
          <p:cNvPicPr>
            <a:picLocks noChangeAspect="1"/>
          </p:cNvPicPr>
          <p:nvPr/>
        </p:nvPicPr>
        <p:blipFill>
          <a:blip r:embed="rId3"/>
          <a:srcRect t="21846"/>
          <a:stretch>
            <a:fillRect/>
          </a:stretch>
        </p:blipFill>
        <p:spPr>
          <a:xfrm>
            <a:off x="7315200" y="1363878"/>
            <a:ext cx="6921142" cy="6586751"/>
          </a:xfrm>
          <a:prstGeom prst="rect">
            <a:avLst/>
          </a:prstGeom>
        </p:spPr>
      </p:pic>
      <p:pic>
        <p:nvPicPr>
          <p:cNvPr id="7" name="Picture 6" descr="A diagram of a network&#10;&#10;AI-generated content may be incorrect.">
            <a:extLst>
              <a:ext uri="{FF2B5EF4-FFF2-40B4-BE49-F238E27FC236}">
                <a16:creationId xmlns:a16="http://schemas.microsoft.com/office/drawing/2014/main" id="{1D22A605-BDBF-C5AD-8C11-1333AE5E14DA}"/>
              </a:ext>
            </a:extLst>
          </p:cNvPr>
          <p:cNvPicPr>
            <a:picLocks noChangeAspect="1"/>
          </p:cNvPicPr>
          <p:nvPr/>
        </p:nvPicPr>
        <p:blipFill>
          <a:blip r:embed="rId3"/>
          <a:srcRect l="569" t="2132" r="56924" b="80571"/>
          <a:stretch>
            <a:fillRect/>
          </a:stretch>
        </p:blipFill>
        <p:spPr>
          <a:xfrm>
            <a:off x="719138" y="1773330"/>
            <a:ext cx="5491274" cy="2721178"/>
          </a:xfrm>
          <a:prstGeom prst="rect">
            <a:avLst/>
          </a:prstGeom>
        </p:spPr>
      </p:pic>
      <p:pic>
        <p:nvPicPr>
          <p:cNvPr id="11" name="Picture 10" descr="A diagram of a network&#10;&#10;AI-generated content may be incorrect.">
            <a:extLst>
              <a:ext uri="{FF2B5EF4-FFF2-40B4-BE49-F238E27FC236}">
                <a16:creationId xmlns:a16="http://schemas.microsoft.com/office/drawing/2014/main" id="{E2E80533-0548-26D5-5407-ECF40E1E43E1}"/>
              </a:ext>
            </a:extLst>
          </p:cNvPr>
          <p:cNvPicPr>
            <a:picLocks noChangeAspect="1"/>
          </p:cNvPicPr>
          <p:nvPr/>
        </p:nvPicPr>
        <p:blipFill>
          <a:blip r:embed="rId3"/>
          <a:srcRect l="49150" t="637" r="1290" b="79277"/>
          <a:stretch>
            <a:fillRect/>
          </a:stretch>
        </p:blipFill>
        <p:spPr>
          <a:xfrm>
            <a:off x="394058" y="4657253"/>
            <a:ext cx="6301211" cy="31095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A diagram of a computer system&#10;&#10;AI-generated content may be incorrect.">
            <a:extLst>
              <a:ext uri="{FF2B5EF4-FFF2-40B4-BE49-F238E27FC236}">
                <a16:creationId xmlns:a16="http://schemas.microsoft.com/office/drawing/2014/main" id="{658B4C8E-DD32-F2AE-47C2-A262CAF2BF95}"/>
              </a:ext>
            </a:extLst>
          </p:cNvPr>
          <p:cNvPicPr>
            <a:picLocks noChangeAspect="1"/>
          </p:cNvPicPr>
          <p:nvPr/>
        </p:nvPicPr>
        <p:blipFill>
          <a:blip r:embed="rId3"/>
          <a:stretch>
            <a:fillRect/>
          </a:stretch>
        </p:blipFill>
        <p:spPr>
          <a:xfrm>
            <a:off x="1856232" y="-54864"/>
            <a:ext cx="10917936" cy="8436586"/>
          </a:xfrm>
          <a:prstGeom prst="rect">
            <a:avLst/>
          </a:prstGeom>
        </p:spPr>
      </p:pic>
    </p:spTree>
    <p:extLst>
      <p:ext uri="{BB962C8B-B14F-4D97-AF65-F5344CB8AC3E}">
        <p14:creationId xmlns:p14="http://schemas.microsoft.com/office/powerpoint/2010/main" val="563196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TextBox 2">
            <a:extLst>
              <a:ext uri="{FF2B5EF4-FFF2-40B4-BE49-F238E27FC236}">
                <a16:creationId xmlns:a16="http://schemas.microsoft.com/office/drawing/2014/main" id="{D9949833-F559-40CE-5944-0C30C5BD7425}"/>
              </a:ext>
            </a:extLst>
          </p:cNvPr>
          <p:cNvSpPr txBox="1">
            <a:spLocks noChangeArrowheads="1"/>
          </p:cNvSpPr>
          <p:nvPr/>
        </p:nvSpPr>
        <p:spPr bwMode="auto">
          <a:xfrm>
            <a:off x="1828800" y="4451350"/>
            <a:ext cx="10972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algn="ctr" eaLnBrk="1" hangingPunct="1"/>
            <a:r>
              <a:rPr lang="en-US" altLang="en-US" sz="2400">
                <a:latin typeface="Bliss 2 Light" panose="02000506030000020004" pitchFamily="2" charset="0"/>
                <a:cs typeface="Calibri" panose="020F0502020204030204" pitchFamily="34" charset="0"/>
              </a:rPr>
              <a:t>324 Industrial Park Road</a:t>
            </a:r>
          </a:p>
          <a:p>
            <a:pPr algn="ctr" eaLnBrk="1" hangingPunct="1"/>
            <a:r>
              <a:rPr lang="en-US" altLang="en-US" sz="2400">
                <a:latin typeface="Bliss 2 Light" panose="02000506030000020004" pitchFamily="2" charset="0"/>
                <a:cs typeface="Calibri" panose="020F0502020204030204" pitchFamily="34" charset="0"/>
              </a:rPr>
              <a:t>Franklin, NC 28734</a:t>
            </a:r>
          </a:p>
          <a:p>
            <a:pPr algn="ctr" eaLnBrk="1" hangingPunct="1"/>
            <a:endParaRPr lang="en-US" altLang="en-US" sz="2400">
              <a:latin typeface="Bliss 2 Light" panose="02000506030000020004" pitchFamily="2" charset="0"/>
              <a:cs typeface="Calibri" panose="020F0502020204030204" pitchFamily="34" charset="0"/>
            </a:endParaRPr>
          </a:p>
          <a:p>
            <a:pPr algn="ctr" eaLnBrk="1" hangingPunct="1"/>
            <a:r>
              <a:rPr lang="en-US" altLang="en-US" sz="2400">
                <a:latin typeface="Bliss 2 Light" panose="02000506030000020004" pitchFamily="2" charset="0"/>
                <a:cs typeface="Calibri" panose="020F0502020204030204" pitchFamily="34" charset="0"/>
              </a:rPr>
              <a:t>828.524.9967</a:t>
            </a:r>
          </a:p>
          <a:p>
            <a:pPr algn="ctr" eaLnBrk="1" hangingPunct="1"/>
            <a:endParaRPr lang="en-US" altLang="en-US" sz="2400">
              <a:latin typeface="Bliss 2 Light" panose="02000506030000020004" pitchFamily="2" charset="0"/>
              <a:cs typeface="Calibri" panose="020F0502020204030204" pitchFamily="34" charset="0"/>
            </a:endParaRPr>
          </a:p>
          <a:p>
            <a:pPr algn="ctr" eaLnBrk="1" hangingPunct="1"/>
            <a:r>
              <a:rPr lang="en-US" altLang="en-US" sz="2400">
                <a:latin typeface="Bliss 2 Light" panose="02000506030000020004" pitchFamily="2" charset="0"/>
                <a:cs typeface="Calibri" panose="020F0502020204030204" pitchFamily="34" charset="0"/>
              </a:rPr>
              <a:t>www.tektone.com</a:t>
            </a:r>
          </a:p>
        </p:txBody>
      </p:sp>
      <p:pic>
        <p:nvPicPr>
          <p:cNvPr id="37891" name="Picture 4">
            <a:extLst>
              <a:ext uri="{FF2B5EF4-FFF2-40B4-BE49-F238E27FC236}">
                <a16:creationId xmlns:a16="http://schemas.microsoft.com/office/drawing/2014/main" id="{039D6856-FF25-B341-CDD7-E5992C5063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2763" y="1898650"/>
            <a:ext cx="632777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TextBox 4">
            <a:extLst>
              <a:ext uri="{FF2B5EF4-FFF2-40B4-BE49-F238E27FC236}">
                <a16:creationId xmlns:a16="http://schemas.microsoft.com/office/drawing/2014/main" id="{74C336BE-5F55-BEE0-965C-E55FDCA0B730}"/>
              </a:ext>
            </a:extLst>
          </p:cNvPr>
          <p:cNvSpPr txBox="1">
            <a:spLocks noChangeArrowheads="1"/>
          </p:cNvSpPr>
          <p:nvPr/>
        </p:nvSpPr>
        <p:spPr bwMode="auto">
          <a:xfrm>
            <a:off x="750888" y="792163"/>
            <a:ext cx="13592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Tek-CARE®3000 Features</a:t>
            </a:r>
          </a:p>
        </p:txBody>
      </p:sp>
      <p:graphicFrame>
        <p:nvGraphicFramePr>
          <p:cNvPr id="5" name="Table 4">
            <a:extLst>
              <a:ext uri="{FF2B5EF4-FFF2-40B4-BE49-F238E27FC236}">
                <a16:creationId xmlns:a16="http://schemas.microsoft.com/office/drawing/2014/main" id="{92591E13-9093-73EF-8AC2-38F99B7ACF60}"/>
              </a:ext>
            </a:extLst>
          </p:cNvPr>
          <p:cNvGraphicFramePr>
            <a:graphicFrameLocks noGrp="1"/>
          </p:cNvGraphicFramePr>
          <p:nvPr>
            <p:extLst>
              <p:ext uri="{D42A27DB-BD31-4B8C-83A1-F6EECF244321}">
                <p14:modId xmlns:p14="http://schemas.microsoft.com/office/powerpoint/2010/main" val="2124473649"/>
              </p:ext>
            </p:extLst>
          </p:nvPr>
        </p:nvGraphicFramePr>
        <p:xfrm>
          <a:off x="3412940" y="2037835"/>
          <a:ext cx="7804519" cy="4370973"/>
        </p:xfrm>
        <a:graphic>
          <a:graphicData uri="http://schemas.openxmlformats.org/drawingml/2006/table">
            <a:tbl>
              <a:tblPr>
                <a:tableStyleId>{5C22544A-7EE6-4342-B048-85BDC9FD1C3A}</a:tableStyleId>
              </a:tblPr>
              <a:tblGrid>
                <a:gridCol w="7127753">
                  <a:extLst>
                    <a:ext uri="{9D8B030D-6E8A-4147-A177-3AD203B41FA5}">
                      <a16:colId xmlns:a16="http://schemas.microsoft.com/office/drawing/2014/main" val="1680744213"/>
                    </a:ext>
                  </a:extLst>
                </a:gridCol>
                <a:gridCol w="676766">
                  <a:extLst>
                    <a:ext uri="{9D8B030D-6E8A-4147-A177-3AD203B41FA5}">
                      <a16:colId xmlns:a16="http://schemas.microsoft.com/office/drawing/2014/main" val="3798819324"/>
                    </a:ext>
                  </a:extLst>
                </a:gridCol>
              </a:tblGrid>
              <a:tr h="404716">
                <a:tc>
                  <a:txBody>
                    <a:bodyPr/>
                    <a:lstStyle/>
                    <a:p>
                      <a:pPr algn="l" rtl="0" fontAlgn="ctr">
                        <a:buNone/>
                      </a:pPr>
                      <a:r>
                        <a:rPr lang="en-US" sz="1800" u="none" strike="noStrike" dirty="0">
                          <a:effectLst/>
                        </a:rPr>
                        <a:t>  Max hubs per system</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150</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1405452989"/>
                  </a:ext>
                </a:extLst>
              </a:tr>
              <a:tr h="394844">
                <a:tc>
                  <a:txBody>
                    <a:bodyPr/>
                    <a:lstStyle/>
                    <a:p>
                      <a:pPr algn="l" rtl="0" fontAlgn="ctr">
                        <a:buNone/>
                      </a:pPr>
                      <a:r>
                        <a:rPr lang="en-US" sz="1800" u="none" strike="noStrike" dirty="0">
                          <a:effectLst/>
                        </a:rPr>
                        <a:t>  Max stations per port</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3</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3522088117"/>
                  </a:ext>
                </a:extLst>
              </a:tr>
              <a:tr h="394844">
                <a:tc>
                  <a:txBody>
                    <a:bodyPr/>
                    <a:lstStyle/>
                    <a:p>
                      <a:pPr algn="l" rtl="0" fontAlgn="ctr">
                        <a:buNone/>
                      </a:pPr>
                      <a:r>
                        <a:rPr lang="en-US" sz="1800" u="none" strike="noStrike" dirty="0">
                          <a:effectLst/>
                        </a:rPr>
                        <a:t>  Max stations per hub</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12</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3793567092"/>
                  </a:ext>
                </a:extLst>
              </a:tr>
              <a:tr h="412661">
                <a:tc>
                  <a:txBody>
                    <a:bodyPr/>
                    <a:lstStyle/>
                    <a:p>
                      <a:pPr algn="l" rtl="0" fontAlgn="ctr">
                        <a:buNone/>
                      </a:pPr>
                      <a:r>
                        <a:rPr lang="en-US" sz="1800" u="none" strike="noStrike" dirty="0">
                          <a:effectLst/>
                        </a:rPr>
                        <a:t>  Max audio connections per hub</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a:effectLst/>
                        </a:rPr>
                        <a:t>2</a:t>
                      </a:r>
                      <a:endParaRPr lang="en-US" sz="1800" b="0" i="0" u="none" strike="noStrike">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644016014"/>
                  </a:ext>
                </a:extLst>
              </a:tr>
              <a:tr h="394844">
                <a:tc>
                  <a:txBody>
                    <a:bodyPr/>
                    <a:lstStyle/>
                    <a:p>
                      <a:pPr algn="l" rtl="0" fontAlgn="ctr">
                        <a:buNone/>
                      </a:pPr>
                      <a:r>
                        <a:rPr lang="en-US" sz="1800" u="none" strike="noStrike" dirty="0">
                          <a:effectLst/>
                        </a:rPr>
                        <a:t>  Max station run length</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250’</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1456560549"/>
                  </a:ext>
                </a:extLst>
              </a:tr>
              <a:tr h="394844">
                <a:tc>
                  <a:txBody>
                    <a:bodyPr/>
                    <a:lstStyle/>
                    <a:p>
                      <a:pPr algn="l" rtl="0" fontAlgn="ctr">
                        <a:buNone/>
                      </a:pPr>
                      <a:r>
                        <a:rPr lang="en-US" sz="1800" u="none" strike="noStrike" dirty="0">
                          <a:effectLst/>
                        </a:rPr>
                        <a:t>  Bed integration</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No</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3621134146"/>
                  </a:ext>
                </a:extLst>
              </a:tr>
              <a:tr h="394844">
                <a:tc>
                  <a:txBody>
                    <a:bodyPr/>
                    <a:lstStyle/>
                    <a:p>
                      <a:pPr algn="l" rtl="0" fontAlgn="ctr">
                        <a:buNone/>
                      </a:pPr>
                      <a:r>
                        <a:rPr lang="en-US" sz="1800" u="none" strike="noStrike" dirty="0">
                          <a:effectLst/>
                        </a:rPr>
                        <a:t>  Vandal peripheral option</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b="0" i="0" u="none" strike="noStrike" dirty="0">
                          <a:solidFill>
                            <a:srgbClr val="000000"/>
                          </a:solidFill>
                          <a:effectLst/>
                          <a:latin typeface="+mn-lt"/>
                        </a:rPr>
                        <a:t>Yes</a:t>
                      </a:r>
                    </a:p>
                  </a:txBody>
                  <a:tcPr marL="7620" marR="7620" marT="7620" marB="0" anchor="ctr">
                    <a:solidFill>
                      <a:schemeClr val="accent1">
                        <a:lumMod val="20000"/>
                        <a:lumOff val="80000"/>
                      </a:schemeClr>
                    </a:solidFill>
                  </a:tcPr>
                </a:tc>
                <a:extLst>
                  <a:ext uri="{0D108BD9-81ED-4DB2-BD59-A6C34878D82A}">
                    <a16:rowId xmlns:a16="http://schemas.microsoft.com/office/drawing/2014/main" val="3827288920"/>
                  </a:ext>
                </a:extLst>
              </a:tr>
              <a:tr h="394844">
                <a:tc>
                  <a:txBody>
                    <a:bodyPr/>
                    <a:lstStyle/>
                    <a:p>
                      <a:pPr algn="l" rtl="0" fontAlgn="ctr">
                        <a:buNone/>
                      </a:pPr>
                      <a:r>
                        <a:rPr lang="en-US" sz="1800" u="none" strike="noStrike" dirty="0">
                          <a:effectLst/>
                        </a:rPr>
                        <a:t>  Station buttons</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No</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3459347444"/>
                  </a:ext>
                </a:extLst>
              </a:tr>
              <a:tr h="394844">
                <a:tc>
                  <a:txBody>
                    <a:bodyPr/>
                    <a:lstStyle/>
                    <a:p>
                      <a:pPr algn="l" rtl="0" fontAlgn="ctr">
                        <a:buNone/>
                      </a:pPr>
                      <a:r>
                        <a:rPr lang="en-US" sz="1800" u="none" strike="noStrike" dirty="0">
                          <a:effectLst/>
                        </a:rPr>
                        <a:t>  Inputs for ¼” jack </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No</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3928645416"/>
                  </a:ext>
                </a:extLst>
              </a:tr>
              <a:tr h="394844">
                <a:tc>
                  <a:txBody>
                    <a:bodyPr/>
                    <a:lstStyle/>
                    <a:p>
                      <a:pPr algn="l" rtl="0" fontAlgn="ctr">
                        <a:buNone/>
                      </a:pPr>
                      <a:r>
                        <a:rPr lang="en-US" sz="1800" u="none" strike="noStrike" dirty="0">
                          <a:effectLst/>
                        </a:rPr>
                        <a:t>  Advanced duty station tone</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No</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4069319339"/>
                  </a:ext>
                </a:extLst>
              </a:tr>
              <a:tr h="394844">
                <a:tc>
                  <a:txBody>
                    <a:bodyPr/>
                    <a:lstStyle/>
                    <a:p>
                      <a:pPr algn="l" rtl="0" fontAlgn="ctr">
                        <a:buNone/>
                      </a:pPr>
                      <a:r>
                        <a:rPr lang="en-US" sz="1800" u="none" strike="noStrike" dirty="0">
                          <a:effectLst/>
                        </a:rPr>
                        <a:t>  Audio paging</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tc>
                  <a:txBody>
                    <a:bodyPr/>
                    <a:lstStyle/>
                    <a:p>
                      <a:pPr algn="ctr" rtl="0" fontAlgn="ctr">
                        <a:buNone/>
                      </a:pPr>
                      <a:r>
                        <a:rPr lang="en-US" sz="1800" u="none" strike="noStrike" dirty="0">
                          <a:effectLst/>
                        </a:rPr>
                        <a:t>No</a:t>
                      </a:r>
                      <a:endParaRPr lang="en-US" sz="1800" b="0" i="0" u="none" strike="noStrike" dirty="0">
                        <a:solidFill>
                          <a:srgbClr val="000000"/>
                        </a:solidFill>
                        <a:effectLst/>
                        <a:latin typeface="Century Gothic" panose="020B0502020202020204" pitchFamily="34" charset="0"/>
                      </a:endParaRPr>
                    </a:p>
                  </a:txBody>
                  <a:tcPr marL="7620" marR="7620" marT="7620" marB="0" anchor="ctr">
                    <a:solidFill>
                      <a:schemeClr val="accent1">
                        <a:lumMod val="20000"/>
                        <a:lumOff val="80000"/>
                      </a:schemeClr>
                    </a:solidFill>
                  </a:tcPr>
                </a:tc>
                <a:extLst>
                  <a:ext uri="{0D108BD9-81ED-4DB2-BD59-A6C34878D82A}">
                    <a16:rowId xmlns:a16="http://schemas.microsoft.com/office/drawing/2014/main" val="253796964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8BA366F0-C218-EB45-B80A-68F51ADD0077}"/>
            </a:ext>
          </a:extLst>
        </p:cNvPr>
        <p:cNvGrpSpPr/>
        <p:nvPr/>
      </p:nvGrpSpPr>
      <p:grpSpPr>
        <a:xfrm>
          <a:off x="0" y="0"/>
          <a:ext cx="0" cy="0"/>
          <a:chOff x="0" y="0"/>
          <a:chExt cx="0" cy="0"/>
        </a:xfrm>
      </p:grpSpPr>
      <p:sp>
        <p:nvSpPr>
          <p:cNvPr id="27650" name="TextBox 4">
            <a:extLst>
              <a:ext uri="{FF2B5EF4-FFF2-40B4-BE49-F238E27FC236}">
                <a16:creationId xmlns:a16="http://schemas.microsoft.com/office/drawing/2014/main" id="{33700A54-A08B-F46F-2EF5-F84BA9D491B0}"/>
              </a:ext>
            </a:extLst>
          </p:cNvPr>
          <p:cNvSpPr txBox="1">
            <a:spLocks noChangeArrowheads="1"/>
          </p:cNvSpPr>
          <p:nvPr/>
        </p:nvSpPr>
        <p:spPr bwMode="auto">
          <a:xfrm>
            <a:off x="750888" y="792163"/>
            <a:ext cx="13592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Master Stations</a:t>
            </a:r>
          </a:p>
        </p:txBody>
      </p:sp>
      <p:grpSp>
        <p:nvGrpSpPr>
          <p:cNvPr id="2" name="Group 1">
            <a:extLst>
              <a:ext uri="{FF2B5EF4-FFF2-40B4-BE49-F238E27FC236}">
                <a16:creationId xmlns:a16="http://schemas.microsoft.com/office/drawing/2014/main" id="{42A692E1-C41D-0825-321A-A2AED9D8C087}"/>
              </a:ext>
            </a:extLst>
          </p:cNvPr>
          <p:cNvGrpSpPr/>
          <p:nvPr/>
        </p:nvGrpSpPr>
        <p:grpSpPr>
          <a:xfrm>
            <a:off x="1987837" y="1779396"/>
            <a:ext cx="5076826" cy="5876271"/>
            <a:chOff x="1646236" y="2064404"/>
            <a:chExt cx="5076826" cy="5876271"/>
          </a:xfrm>
        </p:grpSpPr>
        <p:pic>
          <p:nvPicPr>
            <p:cNvPr id="6" name="Picture 3">
              <a:extLst>
                <a:ext uri="{FF2B5EF4-FFF2-40B4-BE49-F238E27FC236}">
                  <a16:creationId xmlns:a16="http://schemas.microsoft.com/office/drawing/2014/main" id="{7491C39F-7C3B-E789-87D0-C24C3556B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6" y="2603500"/>
              <a:ext cx="47879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EE4CC2E7-4D6B-4605-1B54-9E47ECE80130}"/>
                </a:ext>
              </a:extLst>
            </p:cNvPr>
            <p:cNvSpPr txBox="1">
              <a:spLocks noChangeArrowheads="1"/>
            </p:cNvSpPr>
            <p:nvPr/>
          </p:nvSpPr>
          <p:spPr>
            <a:xfrm>
              <a:off x="2195512" y="5356225"/>
              <a:ext cx="4527550" cy="2584450"/>
            </a:xfrm>
            <a:prstGeom prst="rect">
              <a:avLst/>
            </a:prstGeom>
          </p:spPr>
          <p:txBody>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eaLnBrk="1" hangingPunct="1"/>
              <a:r>
                <a:rPr lang="en-US" altLang="en-US" sz="1800" dirty="0">
                  <a:latin typeface="Bliss 2" panose="02000506030000020004" pitchFamily="2" charset="0"/>
                </a:rPr>
                <a:t>Easy-to-use interface</a:t>
              </a:r>
            </a:p>
            <a:p>
              <a:pPr lvl="1" eaLnBrk="1" hangingPunct="1"/>
              <a:r>
                <a:rPr lang="en-US" altLang="en-US" sz="1800" dirty="0">
                  <a:latin typeface="Bliss 2" panose="02000506030000020004" pitchFamily="2" charset="0"/>
                </a:rPr>
                <a:t>22” touchscreen</a:t>
              </a:r>
            </a:p>
            <a:p>
              <a:pPr lvl="1" eaLnBrk="1" hangingPunct="1"/>
              <a:r>
                <a:rPr lang="en-US" altLang="en-US" sz="1800" dirty="0">
                  <a:latin typeface="Bliss 2" panose="02000506030000020004" pitchFamily="2" charset="0"/>
                </a:rPr>
                <a:t>Full-duplex audio with handset</a:t>
              </a:r>
            </a:p>
            <a:p>
              <a:pPr lvl="1" eaLnBrk="1" hangingPunct="1"/>
              <a:r>
                <a:rPr lang="en-US" altLang="en-US" sz="1800" dirty="0">
                  <a:latin typeface="Bliss 2" panose="02000506030000020004" pitchFamily="2" charset="0"/>
                </a:rPr>
                <a:t>Options for list view, icon view and map view</a:t>
              </a:r>
            </a:p>
            <a:p>
              <a:pPr lvl="1" eaLnBrk="1" hangingPunct="1"/>
              <a:r>
                <a:rPr lang="en-US" altLang="en-US" sz="1800" dirty="0">
                  <a:latin typeface="Bliss 2" panose="02000506030000020004" pitchFamily="2" charset="0"/>
                </a:rPr>
                <a:t>UL®1069 and UL ® 2560 Listed</a:t>
              </a:r>
            </a:p>
            <a:p>
              <a:pPr lvl="1" eaLnBrk="1" hangingPunct="1"/>
              <a:r>
                <a:rPr lang="en-US" altLang="en-US" sz="1800" dirty="0">
                  <a:latin typeface="Bliss 2" panose="02000506030000020004" pitchFamily="2" charset="0"/>
                </a:rPr>
                <a:t>Desk- or wall-mount</a:t>
              </a:r>
            </a:p>
            <a:p>
              <a:pPr lvl="1" eaLnBrk="1" hangingPunct="1"/>
              <a:r>
                <a:rPr lang="en-US" altLang="en-US" sz="1800" dirty="0">
                  <a:latin typeface="Bliss 2" panose="02000506030000020004" pitchFamily="2" charset="0"/>
                </a:rPr>
                <a:t>Fully supervised</a:t>
              </a:r>
            </a:p>
            <a:p>
              <a:pPr marL="0" indent="0" eaLnBrk="1" hangingPunct="1">
                <a:buFont typeface="Arial" panose="020B0604020202020204" pitchFamily="34" charset="0"/>
                <a:buNone/>
              </a:pPr>
              <a:endParaRPr lang="en-US" altLang="en-US" dirty="0"/>
            </a:p>
          </p:txBody>
        </p:sp>
        <p:sp>
          <p:nvSpPr>
            <p:cNvPr id="12" name="TextBox 11">
              <a:extLst>
                <a:ext uri="{FF2B5EF4-FFF2-40B4-BE49-F238E27FC236}">
                  <a16:creationId xmlns:a16="http://schemas.microsoft.com/office/drawing/2014/main" id="{209532D4-10E6-B7A5-1ECB-0DFF46CB5CE1}"/>
                </a:ext>
              </a:extLst>
            </p:cNvPr>
            <p:cNvSpPr txBox="1"/>
            <p:nvPr/>
          </p:nvSpPr>
          <p:spPr>
            <a:xfrm>
              <a:off x="3349625" y="2064404"/>
              <a:ext cx="1727200" cy="523220"/>
            </a:xfrm>
            <a:prstGeom prst="rect">
              <a:avLst/>
            </a:prstGeom>
            <a:noFill/>
          </p:spPr>
          <p:txBody>
            <a:bodyPr wrap="square">
              <a:spAutoFit/>
            </a:bodyPr>
            <a:lstStyle/>
            <a:p>
              <a:pPr marL="0" indent="0" eaLnBrk="1" fontAlgn="auto" hangingPunct="1">
                <a:spcAft>
                  <a:spcPts val="0"/>
                </a:spcAft>
                <a:buFont typeface="Arial" panose="020B0604020202020204" pitchFamily="34" charset="0"/>
                <a:buNone/>
                <a:defRPr/>
              </a:pPr>
              <a:r>
                <a:rPr lang="en-US" sz="2800" b="1" dirty="0">
                  <a:latin typeface="Bliss 2 Light" panose="02000506030000020004" pitchFamily="2" charset="0"/>
                </a:rPr>
                <a:t>NC404TS</a:t>
              </a:r>
            </a:p>
          </p:txBody>
        </p:sp>
      </p:grpSp>
      <p:grpSp>
        <p:nvGrpSpPr>
          <p:cNvPr id="3" name="Group 2">
            <a:extLst>
              <a:ext uri="{FF2B5EF4-FFF2-40B4-BE49-F238E27FC236}">
                <a16:creationId xmlns:a16="http://schemas.microsoft.com/office/drawing/2014/main" id="{E52F1FD8-D837-CC38-D5CF-287BD873F723}"/>
              </a:ext>
            </a:extLst>
          </p:cNvPr>
          <p:cNvGrpSpPr/>
          <p:nvPr/>
        </p:nvGrpSpPr>
        <p:grpSpPr>
          <a:xfrm>
            <a:off x="7565738" y="1779396"/>
            <a:ext cx="4919662" cy="5790545"/>
            <a:chOff x="7907339" y="2080280"/>
            <a:chExt cx="4919662" cy="5790545"/>
          </a:xfrm>
        </p:grpSpPr>
        <p:pic>
          <p:nvPicPr>
            <p:cNvPr id="7" name="Picture 4">
              <a:extLst>
                <a:ext uri="{FF2B5EF4-FFF2-40B4-BE49-F238E27FC236}">
                  <a16:creationId xmlns:a16="http://schemas.microsoft.com/office/drawing/2014/main" id="{0F76947E-F796-51AA-A9BE-D798AF1F7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339" y="2552700"/>
              <a:ext cx="44418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A557A3A0-9CCC-BCF1-7D49-40BA298E9903}"/>
                </a:ext>
              </a:extLst>
            </p:cNvPr>
            <p:cNvSpPr txBox="1">
              <a:spLocks noChangeArrowheads="1"/>
            </p:cNvSpPr>
            <p:nvPr/>
          </p:nvSpPr>
          <p:spPr>
            <a:xfrm>
              <a:off x="8485189" y="5184774"/>
              <a:ext cx="4341812" cy="2686051"/>
            </a:xfrm>
            <a:prstGeom prst="rect">
              <a:avLst/>
            </a:prstGeom>
          </p:spPr>
          <p:txBody>
            <a:bodyPr/>
            <a:lstStyle>
              <a:lvl1pPr marL="273050" indent="-273050" algn="l" defTabSz="1096963" rtl="0" fontAlgn="base">
                <a:lnSpc>
                  <a:spcPct val="90000"/>
                </a:lnSpc>
                <a:spcBef>
                  <a:spcPts val="1200"/>
                </a:spcBef>
                <a:spcAft>
                  <a:spcPct val="0"/>
                </a:spcAft>
                <a:buFont typeface="Arial" panose="020B0604020202020204" pitchFamily="34" charset="0"/>
                <a:buChar char="•"/>
                <a:defRPr sz="3300" kern="1200">
                  <a:solidFill>
                    <a:schemeClr val="tx1"/>
                  </a:solidFill>
                  <a:latin typeface="+mn-lt"/>
                  <a:ea typeface="+mn-ea"/>
                  <a:cs typeface="+mn-cs"/>
                </a:defRPr>
              </a:lvl1pPr>
              <a:lvl2pPr marL="822325" indent="-273050" algn="l" defTabSz="1096963" rtl="0" fontAlgn="base">
                <a:lnSpc>
                  <a:spcPct val="90000"/>
                </a:lnSpc>
                <a:spcBef>
                  <a:spcPts val="600"/>
                </a:spcBef>
                <a:spcAft>
                  <a:spcPct val="0"/>
                </a:spcAft>
                <a:buFont typeface="Arial" panose="020B0604020202020204" pitchFamily="34" charset="0"/>
                <a:buChar char="•"/>
                <a:defRPr sz="2800" kern="1200">
                  <a:solidFill>
                    <a:schemeClr val="tx1"/>
                  </a:solidFill>
                  <a:latin typeface="+mn-lt"/>
                  <a:ea typeface="+mn-ea"/>
                  <a:cs typeface="+mn-cs"/>
                </a:defRPr>
              </a:lvl2pPr>
              <a:lvl3pPr marL="1371600" indent="-273050" algn="l" defTabSz="1096963" rtl="0" fontAlgn="base">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19288"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4pPr>
              <a:lvl5pPr marL="2468563" indent="-273050" algn="l" defTabSz="1096963" rtl="0" fontAlgn="base">
                <a:lnSpc>
                  <a:spcPct val="90000"/>
                </a:lnSpc>
                <a:spcBef>
                  <a:spcPts val="600"/>
                </a:spcBef>
                <a:spcAft>
                  <a:spcPct val="0"/>
                </a:spcAft>
                <a:buFont typeface="Arial" panose="020B0604020202020204" pitchFamily="34" charset="0"/>
                <a:buChar char="•"/>
                <a:defRPr sz="21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lvl="1" eaLnBrk="1" hangingPunct="1"/>
              <a:r>
                <a:rPr lang="en-US" altLang="en-US" sz="1800" dirty="0">
                  <a:latin typeface="Bliss 2" panose="02000506030000020004" pitchFamily="2" charset="0"/>
                </a:rPr>
                <a:t>Easy-to-use interface</a:t>
              </a:r>
            </a:p>
            <a:p>
              <a:pPr lvl="1" eaLnBrk="1" hangingPunct="1"/>
              <a:r>
                <a:rPr lang="en-US" altLang="en-US" sz="1800" dirty="0">
                  <a:latin typeface="Bliss 2" panose="02000506030000020004" pitchFamily="2" charset="0"/>
                </a:rPr>
                <a:t>Touchscreen and button controls</a:t>
              </a:r>
            </a:p>
            <a:p>
              <a:pPr lvl="1" eaLnBrk="1" hangingPunct="1"/>
              <a:r>
                <a:rPr lang="en-US" altLang="en-US" sz="1800" dirty="0">
                  <a:latin typeface="Bliss 2" panose="02000506030000020004" pitchFamily="2" charset="0"/>
                </a:rPr>
                <a:t>Optional handset kit for more privacy</a:t>
              </a:r>
            </a:p>
            <a:p>
              <a:pPr lvl="1" eaLnBrk="1" hangingPunct="1"/>
              <a:r>
                <a:rPr lang="en-US" altLang="en-US" sz="1800" dirty="0">
                  <a:latin typeface="Bliss 2" panose="02000506030000020004" pitchFamily="2" charset="0"/>
                </a:rPr>
                <a:t>Displays up to 3 calls at once</a:t>
              </a:r>
            </a:p>
            <a:p>
              <a:pPr lvl="1" eaLnBrk="1" hangingPunct="1"/>
              <a:r>
                <a:rPr lang="en-US" altLang="en-US" sz="1800" dirty="0">
                  <a:latin typeface="Bliss 2" panose="02000506030000020004" pitchFamily="2" charset="0"/>
                </a:rPr>
                <a:t>Dial master stations and rooms</a:t>
              </a:r>
            </a:p>
            <a:p>
              <a:pPr lvl="1" eaLnBrk="1" hangingPunct="1"/>
              <a:r>
                <a:rPr lang="en-US" altLang="en-US" sz="1800" dirty="0">
                  <a:latin typeface="Bliss 2" panose="02000506030000020004" pitchFamily="2" charset="0"/>
                </a:rPr>
                <a:t>Small footprint</a:t>
              </a:r>
            </a:p>
            <a:p>
              <a:pPr lvl="1" eaLnBrk="1" hangingPunct="1"/>
              <a:r>
                <a:rPr lang="en-US" altLang="en-US" sz="1800" dirty="0">
                  <a:latin typeface="Bliss 2" panose="02000506030000020004" pitchFamily="2" charset="0"/>
                </a:rPr>
                <a:t>Desk- or wall-mount</a:t>
              </a:r>
            </a:p>
            <a:p>
              <a:pPr marL="0" indent="0" eaLnBrk="1" hangingPunct="1">
                <a:buFont typeface="Arial" panose="020B0604020202020204" pitchFamily="34" charset="0"/>
                <a:buNone/>
              </a:pPr>
              <a:endParaRPr lang="en-US" altLang="en-US" dirty="0"/>
            </a:p>
          </p:txBody>
        </p:sp>
        <p:sp>
          <p:nvSpPr>
            <p:cNvPr id="13" name="TextBox 12">
              <a:extLst>
                <a:ext uri="{FF2B5EF4-FFF2-40B4-BE49-F238E27FC236}">
                  <a16:creationId xmlns:a16="http://schemas.microsoft.com/office/drawing/2014/main" id="{9C3BF3C2-84B4-DD9A-9657-02D66A650375}"/>
                </a:ext>
              </a:extLst>
            </p:cNvPr>
            <p:cNvSpPr txBox="1"/>
            <p:nvPr/>
          </p:nvSpPr>
          <p:spPr>
            <a:xfrm>
              <a:off x="9553577" y="2080280"/>
              <a:ext cx="1727200" cy="523220"/>
            </a:xfrm>
            <a:prstGeom prst="rect">
              <a:avLst/>
            </a:prstGeom>
            <a:noFill/>
          </p:spPr>
          <p:txBody>
            <a:bodyPr wrap="square">
              <a:spAutoFit/>
            </a:bodyPr>
            <a:lstStyle/>
            <a:p>
              <a:pPr marL="0" indent="0" eaLnBrk="1" fontAlgn="auto" hangingPunct="1">
                <a:spcAft>
                  <a:spcPts val="0"/>
                </a:spcAft>
                <a:buFont typeface="Arial" panose="020B0604020202020204" pitchFamily="34" charset="0"/>
                <a:buNone/>
                <a:defRPr/>
              </a:pPr>
              <a:r>
                <a:rPr lang="en-US" sz="2800" b="1" dirty="0">
                  <a:latin typeface="Bliss 2 Light" panose="02000506030000020004" pitchFamily="2" charset="0"/>
                </a:rPr>
                <a:t>NC415G3</a:t>
              </a:r>
            </a:p>
          </p:txBody>
        </p:sp>
      </p:grpSp>
    </p:spTree>
    <p:extLst>
      <p:ext uri="{BB962C8B-B14F-4D97-AF65-F5344CB8AC3E}">
        <p14:creationId xmlns:p14="http://schemas.microsoft.com/office/powerpoint/2010/main" val="1327810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TextBox 3">
            <a:extLst>
              <a:ext uri="{FF2B5EF4-FFF2-40B4-BE49-F238E27FC236}">
                <a16:creationId xmlns:a16="http://schemas.microsoft.com/office/drawing/2014/main" id="{1AE54DEA-3A0E-C861-97FA-498C8F14D750}"/>
              </a:ext>
            </a:extLst>
          </p:cNvPr>
          <p:cNvSpPr txBox="1">
            <a:spLocks noChangeArrowheads="1"/>
          </p:cNvSpPr>
          <p:nvPr/>
        </p:nvSpPr>
        <p:spPr bwMode="auto">
          <a:xfrm>
            <a:off x="730250" y="809625"/>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IR330 Staff/Duty Station </a:t>
            </a:r>
          </a:p>
        </p:txBody>
      </p:sp>
      <p:sp>
        <p:nvSpPr>
          <p:cNvPr id="6" name="TextBox 5">
            <a:extLst>
              <a:ext uri="{FF2B5EF4-FFF2-40B4-BE49-F238E27FC236}">
                <a16:creationId xmlns:a16="http://schemas.microsoft.com/office/drawing/2014/main" id="{80293F84-38DF-7BB0-2721-B4AD2962A1B2}"/>
              </a:ext>
            </a:extLst>
          </p:cNvPr>
          <p:cNvSpPr txBox="1"/>
          <p:nvPr/>
        </p:nvSpPr>
        <p:spPr>
          <a:xfrm>
            <a:off x="903054" y="1894200"/>
            <a:ext cx="5797549" cy="3354765"/>
          </a:xfrm>
          <a:prstGeom prst="rect">
            <a:avLst/>
          </a:prstGeom>
          <a:noFill/>
        </p:spPr>
        <p:txBody>
          <a:bodyPr wrap="square">
            <a:spAutoFit/>
          </a:bodyPr>
          <a:lstStyle/>
          <a:p>
            <a:pPr marL="285750" indent="-285750">
              <a:spcBef>
                <a:spcPts val="450"/>
              </a:spcBef>
              <a:buFont typeface="Arial" panose="020B0604020202020204" pitchFamily="34" charset="0"/>
              <a:buChar char="•"/>
            </a:pPr>
            <a:r>
              <a:rPr lang="en-US" sz="2400" dirty="0">
                <a:effectLst/>
                <a:latin typeface="Bliss 2 Light" panose="02000506030000020004" pitchFamily="2" charset="0"/>
              </a:rPr>
              <a:t>Two push buttons: Call and Reset</a:t>
            </a:r>
          </a:p>
          <a:p>
            <a:pPr marL="285750" indent="-285750">
              <a:spcBef>
                <a:spcPts val="375"/>
              </a:spcBef>
              <a:buFont typeface="Arial" panose="020B0604020202020204" pitchFamily="34" charset="0"/>
              <a:buChar char="•"/>
            </a:pPr>
            <a:r>
              <a:rPr lang="en-US" sz="2400" dirty="0">
                <a:effectLst/>
                <a:latin typeface="Bliss 2 Light" panose="02000506030000020004" pitchFamily="2" charset="0"/>
              </a:rPr>
              <a:t>Tri-color LEDs for call indication</a:t>
            </a:r>
          </a:p>
          <a:p>
            <a:pPr marL="285750" indent="-285750">
              <a:spcBef>
                <a:spcPts val="375"/>
              </a:spcBef>
              <a:buFont typeface="Arial" panose="020B0604020202020204" pitchFamily="34" charset="0"/>
              <a:buChar char="•"/>
            </a:pPr>
            <a:r>
              <a:rPr lang="en-US" sz="2400" dirty="0">
                <a:effectLst/>
                <a:latin typeface="Bliss 2 Light" panose="02000506030000020004" pitchFamily="2" charset="0"/>
              </a:rPr>
              <a:t>Master call tones for duty annunciation</a:t>
            </a:r>
          </a:p>
          <a:p>
            <a:pPr marL="285750" indent="-285750">
              <a:spcBef>
                <a:spcPts val="375"/>
              </a:spcBef>
              <a:buFont typeface="Arial" panose="020B0604020202020204" pitchFamily="34" charset="0"/>
              <a:buChar char="•"/>
            </a:pPr>
            <a:r>
              <a:rPr lang="en-US" sz="2400" dirty="0">
                <a:effectLst/>
                <a:latin typeface="Bliss 2 Light" panose="02000506030000020004" pitchFamily="2" charset="0"/>
              </a:rPr>
              <a:t>Program as a staff or duty station</a:t>
            </a:r>
          </a:p>
          <a:p>
            <a:pPr marL="285750" indent="-285750">
              <a:spcBef>
                <a:spcPts val="375"/>
              </a:spcBef>
              <a:buFont typeface="Arial" panose="020B0604020202020204" pitchFamily="34" charset="0"/>
              <a:buChar char="•"/>
            </a:pPr>
            <a:r>
              <a:rPr lang="en-US" sz="2400" dirty="0">
                <a:effectLst/>
                <a:latin typeface="Bliss 2 Light" panose="02000506030000020004" pitchFamily="2" charset="0"/>
              </a:rPr>
              <a:t>Provides four programmable dry contact outputs</a:t>
            </a:r>
          </a:p>
          <a:p>
            <a:pPr marL="285750" indent="-285750">
              <a:spcBef>
                <a:spcPts val="375"/>
              </a:spcBef>
              <a:buFont typeface="Arial" panose="020B0604020202020204" pitchFamily="34" charset="0"/>
              <a:buChar char="•"/>
            </a:pPr>
            <a:r>
              <a:rPr lang="en-US" sz="2400" dirty="0">
                <a:effectLst/>
                <a:latin typeface="Bliss 2 Light" panose="02000506030000020004" pitchFamily="2" charset="0"/>
              </a:rPr>
              <a:t>No visible mounting screws</a:t>
            </a:r>
          </a:p>
          <a:p>
            <a:pPr marL="285750" indent="-285750">
              <a:spcBef>
                <a:spcPts val="375"/>
              </a:spcBef>
              <a:buFont typeface="Arial" panose="020B0604020202020204" pitchFamily="34" charset="0"/>
              <a:buChar char="•"/>
            </a:pPr>
            <a:r>
              <a:rPr lang="en-US" sz="2400" dirty="0">
                <a:effectLst/>
                <a:latin typeface="Bliss 2 Light" panose="02000506030000020004" pitchFamily="2" charset="0"/>
              </a:rPr>
              <a:t>Fully supervised wiring to the station hub</a:t>
            </a:r>
          </a:p>
        </p:txBody>
      </p:sp>
      <p:pic>
        <p:nvPicPr>
          <p:cNvPr id="16" name="Picture 15" descr="A close-up of a call button&#10;&#10;AI-generated content may be incorrect.">
            <a:extLst>
              <a:ext uri="{FF2B5EF4-FFF2-40B4-BE49-F238E27FC236}">
                <a16:creationId xmlns:a16="http://schemas.microsoft.com/office/drawing/2014/main" id="{67F8025D-759E-6209-2356-CC8881C1FA29}"/>
              </a:ext>
            </a:extLst>
          </p:cNvPr>
          <p:cNvPicPr>
            <a:picLocks noChangeAspect="1"/>
          </p:cNvPicPr>
          <p:nvPr/>
        </p:nvPicPr>
        <p:blipFill>
          <a:blip r:embed="rId3"/>
          <a:stretch>
            <a:fillRect/>
          </a:stretch>
        </p:blipFill>
        <p:spPr>
          <a:xfrm>
            <a:off x="7196137" y="2503587"/>
            <a:ext cx="6259664" cy="409907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TextBox 1">
            <a:extLst>
              <a:ext uri="{FF2B5EF4-FFF2-40B4-BE49-F238E27FC236}">
                <a16:creationId xmlns:a16="http://schemas.microsoft.com/office/drawing/2014/main" id="{6306AD43-B1DC-A52D-FF1A-B053FBE0C315}"/>
              </a:ext>
            </a:extLst>
          </p:cNvPr>
          <p:cNvSpPr txBox="1">
            <a:spLocks noChangeArrowheads="1"/>
          </p:cNvSpPr>
          <p:nvPr/>
        </p:nvSpPr>
        <p:spPr bwMode="auto">
          <a:xfrm>
            <a:off x="755650" y="785813"/>
            <a:ext cx="13590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IR331 Single &amp; IR332 Dual Patient Stations</a:t>
            </a:r>
          </a:p>
        </p:txBody>
      </p:sp>
      <p:sp>
        <p:nvSpPr>
          <p:cNvPr id="4" name="TextBox 3">
            <a:extLst>
              <a:ext uri="{FF2B5EF4-FFF2-40B4-BE49-F238E27FC236}">
                <a16:creationId xmlns:a16="http://schemas.microsoft.com/office/drawing/2014/main" id="{EBDEBC64-3CAF-A854-F58F-2ED781C88890}"/>
              </a:ext>
            </a:extLst>
          </p:cNvPr>
          <p:cNvSpPr txBox="1"/>
          <p:nvPr/>
        </p:nvSpPr>
        <p:spPr>
          <a:xfrm>
            <a:off x="906801" y="1836822"/>
            <a:ext cx="6731128" cy="6060633"/>
          </a:xfrm>
          <a:prstGeom prst="rect">
            <a:avLst/>
          </a:prstGeom>
          <a:noFill/>
        </p:spPr>
        <p:txBody>
          <a:bodyPr wrap="square">
            <a:spAutoFit/>
          </a:bodyPr>
          <a:lstStyle/>
          <a:p>
            <a:pPr marL="285750" indent="-285750">
              <a:spcBef>
                <a:spcPts val="450"/>
              </a:spcBef>
              <a:buFont typeface="Arial" panose="020B0604020202020204" pitchFamily="34" charset="0"/>
              <a:buChar char="•"/>
            </a:pPr>
            <a:r>
              <a:rPr lang="en-US" sz="2400" dirty="0">
                <a:effectLst/>
                <a:latin typeface="Bliss 2 Light" panose="02000506030000020004" pitchFamily="2" charset="0"/>
              </a:rPr>
              <a:t>Tri-color LEDs for call indication</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One or two jacks for call cords or pillow speakers</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Provides interfaces for up to 6 TC120 peripherals, dome light, bed receptacle and control outputs, e.g., light control</a:t>
            </a:r>
          </a:p>
          <a:p>
            <a:pPr marL="285750" indent="-285750">
              <a:spcBef>
                <a:spcPts val="278"/>
              </a:spcBef>
              <a:buFont typeface="Arial" panose="020B0604020202020204" pitchFamily="34" charset="0"/>
              <a:buChar char="•"/>
            </a:pPr>
            <a:r>
              <a:rPr lang="en-US" sz="2400" dirty="0">
                <a:effectLst/>
                <a:latin typeface="Bliss 2 Light" panose="02000506030000020004" pitchFamily="2" charset="0"/>
              </a:rPr>
              <a:t>No dummy plugs needed to prevent “cord out” call</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No visible mounting screws</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Fully supervised wiring to the station hub</a:t>
            </a:r>
          </a:p>
          <a:p>
            <a:pPr marL="0" marR="0"/>
            <a:endParaRPr lang="en-US" sz="2400" dirty="0">
              <a:effectLst/>
              <a:latin typeface="Bliss 2 Light" panose="02000506030000020004" pitchFamily="2" charset="0"/>
              <a:ea typeface="Calibri" panose="020F0502020204030204" pitchFamily="34" charset="0"/>
              <a:cs typeface="Times New Roman" panose="02020603050405020304" pitchFamily="18" charset="0"/>
            </a:endParaRPr>
          </a:p>
          <a:p>
            <a:r>
              <a:rPr lang="en-US" sz="2400" dirty="0">
                <a:effectLst/>
                <a:latin typeface="Bliss 2 Light" panose="02000506030000020004" pitchFamily="2" charset="0"/>
                <a:ea typeface="Calibri" panose="020F0502020204030204" pitchFamily="34" charset="0"/>
                <a:cs typeface="Times New Roman" panose="02020603050405020304" pitchFamily="18" charset="0"/>
              </a:rPr>
              <a:t>The IR332 Dual Patient Station has the same specifications and functions as the IR331 but has two DIN jacks for an additional call cord, and 8 N.O. dry contact outputs.</a:t>
            </a:r>
          </a:p>
          <a:p>
            <a:endParaRPr lang="en-US" sz="1800" dirty="0">
              <a:effectLst/>
              <a:latin typeface="Bliss 2" panose="02000506030000020004" pitchFamily="2" charset="0"/>
              <a:ea typeface="Calibri" panose="020F0502020204030204" pitchFamily="34" charset="0"/>
              <a:cs typeface="Times New Roman" panose="02020603050405020304" pitchFamily="18" charset="0"/>
            </a:endParaRPr>
          </a:p>
          <a:p>
            <a:pPr marL="0" marR="0"/>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n-US" sz="2400" dirty="0">
              <a:latin typeface="Bliss 2" panose="02000506030000020004" pitchFamily="2" charset="0"/>
            </a:endParaRPr>
          </a:p>
        </p:txBody>
      </p:sp>
      <p:pic>
        <p:nvPicPr>
          <p:cNvPr id="6" name="Picture 5" descr="A close-up of a white device&#10;&#10;AI-generated content may be incorrect.">
            <a:extLst>
              <a:ext uri="{FF2B5EF4-FFF2-40B4-BE49-F238E27FC236}">
                <a16:creationId xmlns:a16="http://schemas.microsoft.com/office/drawing/2014/main" id="{7D0C18AE-6F1B-B02E-E9FE-2785F5E4BC32}"/>
              </a:ext>
            </a:extLst>
          </p:cNvPr>
          <p:cNvPicPr>
            <a:picLocks noChangeAspect="1"/>
          </p:cNvPicPr>
          <p:nvPr/>
        </p:nvPicPr>
        <p:blipFill>
          <a:blip r:embed="rId3"/>
          <a:stretch>
            <a:fillRect/>
          </a:stretch>
        </p:blipFill>
        <p:spPr>
          <a:xfrm>
            <a:off x="8160963" y="1478801"/>
            <a:ext cx="4732148" cy="3098800"/>
          </a:xfrm>
          <a:prstGeom prst="rect">
            <a:avLst/>
          </a:prstGeom>
        </p:spPr>
      </p:pic>
      <p:pic>
        <p:nvPicPr>
          <p:cNvPr id="8" name="Picture 7" descr="A close-up of a white device&#10;&#10;AI-generated content may be incorrect.">
            <a:extLst>
              <a:ext uri="{FF2B5EF4-FFF2-40B4-BE49-F238E27FC236}">
                <a16:creationId xmlns:a16="http://schemas.microsoft.com/office/drawing/2014/main" id="{1CF48445-8F53-14BF-1227-2B637643B583}"/>
              </a:ext>
            </a:extLst>
          </p:cNvPr>
          <p:cNvPicPr>
            <a:picLocks noChangeAspect="1"/>
          </p:cNvPicPr>
          <p:nvPr/>
        </p:nvPicPr>
        <p:blipFill>
          <a:blip r:embed="rId4"/>
          <a:stretch>
            <a:fillRect/>
          </a:stretch>
        </p:blipFill>
        <p:spPr>
          <a:xfrm>
            <a:off x="8198644" y="4737100"/>
            <a:ext cx="4694467" cy="3098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TextBox 1">
            <a:extLst>
              <a:ext uri="{FF2B5EF4-FFF2-40B4-BE49-F238E27FC236}">
                <a16:creationId xmlns:a16="http://schemas.microsoft.com/office/drawing/2014/main" id="{790C8144-94E7-0AC8-0639-E2DAF0B6C7EE}"/>
              </a:ext>
            </a:extLst>
          </p:cNvPr>
          <p:cNvSpPr txBox="1">
            <a:spLocks noChangeArrowheads="1"/>
          </p:cNvSpPr>
          <p:nvPr/>
        </p:nvSpPr>
        <p:spPr bwMode="auto">
          <a:xfrm>
            <a:off x="746125" y="801688"/>
            <a:ext cx="83073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IR434G3 Multipurpose Station</a:t>
            </a:r>
          </a:p>
        </p:txBody>
      </p:sp>
      <p:sp>
        <p:nvSpPr>
          <p:cNvPr id="5" name="TextBox 4">
            <a:extLst>
              <a:ext uri="{FF2B5EF4-FFF2-40B4-BE49-F238E27FC236}">
                <a16:creationId xmlns:a16="http://schemas.microsoft.com/office/drawing/2014/main" id="{4CCA5418-4C2B-9F7D-45D3-72E9600D0E58}"/>
              </a:ext>
            </a:extLst>
          </p:cNvPr>
          <p:cNvSpPr txBox="1"/>
          <p:nvPr/>
        </p:nvSpPr>
        <p:spPr>
          <a:xfrm>
            <a:off x="937632" y="2016983"/>
            <a:ext cx="5682511" cy="4080604"/>
          </a:xfrm>
          <a:prstGeom prst="rect">
            <a:avLst/>
          </a:prstGeom>
          <a:noFill/>
        </p:spPr>
        <p:txBody>
          <a:bodyPr wrap="square">
            <a:spAutoFit/>
          </a:bodyPr>
          <a:lstStyle/>
          <a:p>
            <a:pPr marL="285750" indent="-285750">
              <a:spcBef>
                <a:spcPts val="450"/>
              </a:spcBef>
              <a:buFont typeface="Arial" panose="020B0604020202020204" pitchFamily="34" charset="0"/>
              <a:buChar char="•"/>
            </a:pPr>
            <a:r>
              <a:rPr lang="en-US" sz="2400" dirty="0">
                <a:effectLst/>
                <a:latin typeface="Bliss 2 Light" panose="02000506030000020004" pitchFamily="2" charset="0"/>
              </a:rPr>
              <a:t>Provides call inputs and dome light output typically for standalone devices</a:t>
            </a:r>
          </a:p>
          <a:p>
            <a:pPr marL="285750" indent="-285750">
              <a:spcBef>
                <a:spcPts val="278"/>
              </a:spcBef>
              <a:buFont typeface="Arial" panose="020B0604020202020204" pitchFamily="34" charset="0"/>
              <a:buChar char="•"/>
            </a:pPr>
            <a:r>
              <a:rPr lang="en-US" sz="2400" dirty="0">
                <a:effectLst/>
                <a:latin typeface="Bliss 2 Light" panose="02000506030000020004" pitchFamily="2" charset="0"/>
              </a:rPr>
              <a:t>Provides four programmable dry contact outputs</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Provides an audio connection in the nurse call system</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Supervised emergency and code switches</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Fully supervised wiring to the station hub</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Simplified wiring with plug-in connectors</a:t>
            </a:r>
          </a:p>
          <a:p>
            <a:pPr marL="285750" indent="-285750">
              <a:spcBef>
                <a:spcPts val="360"/>
              </a:spcBef>
              <a:buFont typeface="Arial" panose="020B0604020202020204" pitchFamily="34" charset="0"/>
              <a:buChar char="•"/>
            </a:pPr>
            <a:r>
              <a:rPr lang="en-US" sz="2400" dirty="0">
                <a:effectLst/>
                <a:latin typeface="Bliss 2 Light" panose="02000506030000020004" pitchFamily="2" charset="0"/>
              </a:rPr>
              <a:t>No visible mounting screws</a:t>
            </a:r>
          </a:p>
        </p:txBody>
      </p:sp>
      <p:pic>
        <p:nvPicPr>
          <p:cNvPr id="2" name="Picture 6">
            <a:extLst>
              <a:ext uri="{FF2B5EF4-FFF2-40B4-BE49-F238E27FC236}">
                <a16:creationId xmlns:a16="http://schemas.microsoft.com/office/drawing/2014/main" id="{A3B789AB-CC22-2E21-B32E-66E68D76D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349" y="2343912"/>
            <a:ext cx="5842660" cy="425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a:extLst>
            <a:ext uri="{FF2B5EF4-FFF2-40B4-BE49-F238E27FC236}">
              <a16:creationId xmlns:a16="http://schemas.microsoft.com/office/drawing/2014/main" id="{7DEB8A09-1B01-D735-3FCD-9BF536C093C5}"/>
            </a:ext>
          </a:extLst>
        </p:cNvPr>
        <p:cNvGrpSpPr/>
        <p:nvPr/>
      </p:nvGrpSpPr>
      <p:grpSpPr>
        <a:xfrm>
          <a:off x="0" y="0"/>
          <a:ext cx="0" cy="0"/>
          <a:chOff x="0" y="0"/>
          <a:chExt cx="0" cy="0"/>
        </a:xfrm>
      </p:grpSpPr>
      <p:sp>
        <p:nvSpPr>
          <p:cNvPr id="26626" name="TextBox 1">
            <a:extLst>
              <a:ext uri="{FF2B5EF4-FFF2-40B4-BE49-F238E27FC236}">
                <a16:creationId xmlns:a16="http://schemas.microsoft.com/office/drawing/2014/main" id="{5EF288ED-C2F8-0C14-F972-2FAD42BAC158}"/>
              </a:ext>
            </a:extLst>
          </p:cNvPr>
          <p:cNvSpPr txBox="1">
            <a:spLocks noChangeArrowheads="1"/>
          </p:cNvSpPr>
          <p:nvPr/>
        </p:nvSpPr>
        <p:spPr bwMode="auto">
          <a:xfrm>
            <a:off x="742950" y="809625"/>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NC331 Tek-CARE Hub</a:t>
            </a:r>
          </a:p>
        </p:txBody>
      </p:sp>
      <p:sp>
        <p:nvSpPr>
          <p:cNvPr id="11" name="Rectangle 6">
            <a:extLst>
              <a:ext uri="{FF2B5EF4-FFF2-40B4-BE49-F238E27FC236}">
                <a16:creationId xmlns:a16="http://schemas.microsoft.com/office/drawing/2014/main" id="{91A01325-04E7-6E79-AC05-AED1A8D3D760}"/>
              </a:ext>
            </a:extLst>
          </p:cNvPr>
          <p:cNvSpPr>
            <a:spLocks noChangeArrowheads="1"/>
          </p:cNvSpPr>
          <p:nvPr/>
        </p:nvSpPr>
        <p:spPr bwMode="auto">
          <a:xfrm>
            <a:off x="951706" y="2182356"/>
            <a:ext cx="5781500" cy="446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SzPct val="75000"/>
              <a:defRPr>
                <a:solidFill>
                  <a:schemeClr val="tx1"/>
                </a:solidFill>
                <a:latin typeface="Arial" panose="020B0604020202020204" pitchFamily="34" charset="0"/>
              </a:defRPr>
            </a:lvl1pPr>
            <a:lvl2pPr marL="742950" indent="-285750">
              <a:spcBef>
                <a:spcPct val="50000"/>
              </a:spcBef>
              <a:buSzPct val="70000"/>
              <a:buFont typeface="Arial" panose="020B0604020202020204" pitchFamily="34" charset="0"/>
              <a:buBlip>
                <a:blip r:embed="rId3"/>
              </a:buBlip>
              <a:defRPr sz="1600">
                <a:solidFill>
                  <a:schemeClr val="tx1"/>
                </a:solidFill>
                <a:latin typeface="Arial" panose="020B0604020202020204" pitchFamily="34" charset="0"/>
              </a:defRPr>
            </a:lvl2pPr>
            <a:lvl3pPr marL="1143000" indent="-228600">
              <a:spcBef>
                <a:spcPct val="50000"/>
              </a:spcBef>
              <a:buSzPct val="80000"/>
              <a:buBlip>
                <a:blip r:embed="rId4"/>
              </a:buBlip>
              <a:defRPr sz="1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defRPr>
            </a:lvl9pPr>
          </a:lstStyle>
          <a:p>
            <a:pPr marL="342900" indent="-342900">
              <a:spcBef>
                <a:spcPts val="450"/>
              </a:spcBef>
              <a:buFont typeface="Arial" panose="020B0604020202020204" pitchFamily="34" charset="0"/>
              <a:buChar char="•"/>
            </a:pPr>
            <a:r>
              <a:rPr lang="en-US" sz="2400" dirty="0">
                <a:effectLst/>
                <a:latin typeface="Bliss 2 Light" panose="02000506030000020004" pitchFamily="2" charset="0"/>
              </a:rPr>
              <a:t>Tek-CARE system capacity of up to </a:t>
            </a:r>
            <a:r>
              <a:rPr lang="en-US" sz="2400" dirty="0">
                <a:latin typeface="Bliss 2 Light" panose="02000506030000020004" pitchFamily="2" charset="0"/>
              </a:rPr>
              <a:t>150</a:t>
            </a:r>
            <a:r>
              <a:rPr lang="en-US" sz="2400" dirty="0">
                <a:effectLst/>
                <a:latin typeface="Bliss 2 Light" panose="02000506030000020004" pitchFamily="2" charset="0"/>
              </a:rPr>
              <a:t> Tek-CARE Hubs</a:t>
            </a:r>
          </a:p>
          <a:p>
            <a:pPr marL="342900" indent="-342900">
              <a:spcBef>
                <a:spcPts val="278"/>
              </a:spcBef>
              <a:buFont typeface="Arial" panose="020B0604020202020204" pitchFamily="34" charset="0"/>
              <a:buChar char="•"/>
            </a:pPr>
            <a:r>
              <a:rPr lang="en-US" sz="2400" dirty="0">
                <a:effectLst/>
                <a:latin typeface="Bliss 2 Light" panose="02000506030000020004" pitchFamily="2" charset="0"/>
              </a:rPr>
              <a:t>Provides four ports to support master stations and room stations</a:t>
            </a:r>
          </a:p>
          <a:p>
            <a:pPr marL="342900" indent="-342900">
              <a:spcBef>
                <a:spcPts val="285"/>
              </a:spcBef>
              <a:buFont typeface="Arial" panose="020B0604020202020204" pitchFamily="34" charset="0"/>
              <a:buChar char="•"/>
            </a:pPr>
            <a:r>
              <a:rPr lang="en-US" sz="2400" dirty="0">
                <a:effectLst/>
                <a:latin typeface="Bliss 2 Light" panose="02000506030000020004" pitchFamily="2" charset="0"/>
              </a:rPr>
              <a:t>Supports up to:</a:t>
            </a:r>
          </a:p>
          <a:p>
            <a:pPr lvl="1">
              <a:spcBef>
                <a:spcPts val="38"/>
              </a:spcBef>
              <a:buFont typeface="Arial" panose="020B0604020202020204" pitchFamily="34" charset="0"/>
              <a:buChar char="•"/>
            </a:pPr>
            <a:r>
              <a:rPr lang="en-US" sz="2400" dirty="0">
                <a:effectLst/>
                <a:latin typeface="Bliss 2 Light" panose="02000506030000020004" pitchFamily="2" charset="0"/>
              </a:rPr>
              <a:t>Two master station consoles </a:t>
            </a:r>
            <a:br>
              <a:rPr lang="en-US" sz="2400" dirty="0">
                <a:effectLst/>
                <a:latin typeface="Bliss 2 Light" panose="02000506030000020004" pitchFamily="2" charset="0"/>
              </a:rPr>
            </a:br>
            <a:r>
              <a:rPr lang="en-US" sz="2400" dirty="0">
                <a:effectLst/>
                <a:latin typeface="Bliss 2 Light" panose="02000506030000020004" pitchFamily="2" charset="0"/>
              </a:rPr>
              <a:t>(NC404TS or NC415G3) or</a:t>
            </a:r>
          </a:p>
          <a:p>
            <a:pPr lvl="1">
              <a:buFont typeface="Arial" panose="020B0604020202020204" pitchFamily="34" charset="0"/>
              <a:buChar char="•"/>
            </a:pPr>
            <a:r>
              <a:rPr lang="en-US" sz="2400" dirty="0">
                <a:effectLst/>
                <a:latin typeface="Bliss 2 Light" panose="02000506030000020004" pitchFamily="2" charset="0"/>
              </a:rPr>
              <a:t>One master and one room station port or</a:t>
            </a:r>
          </a:p>
          <a:p>
            <a:pPr lvl="1">
              <a:spcBef>
                <a:spcPts val="38"/>
              </a:spcBef>
              <a:buFont typeface="Arial" panose="020B0604020202020204" pitchFamily="34" charset="0"/>
              <a:buChar char="•"/>
            </a:pPr>
            <a:r>
              <a:rPr lang="en-US" sz="2400" dirty="0">
                <a:effectLst/>
                <a:latin typeface="Bliss 2 Light" panose="02000506030000020004" pitchFamily="2" charset="0"/>
              </a:rPr>
              <a:t>Four room station ports</a:t>
            </a:r>
          </a:p>
          <a:p>
            <a:pPr marL="342900" indent="-342900">
              <a:spcBef>
                <a:spcPts val="375"/>
              </a:spcBef>
              <a:buFont typeface="Arial" panose="020B0604020202020204" pitchFamily="34" charset="0"/>
              <a:buChar char="•"/>
            </a:pPr>
            <a:r>
              <a:rPr lang="en-US" sz="2400" dirty="0">
                <a:effectLst/>
                <a:latin typeface="Bliss 2 Light" panose="02000506030000020004" pitchFamily="2" charset="0"/>
              </a:rPr>
              <a:t>Provides one audio channel per port</a:t>
            </a:r>
          </a:p>
        </p:txBody>
      </p:sp>
      <p:pic>
        <p:nvPicPr>
          <p:cNvPr id="4" name="Picture 3" descr="A close-up of a device&#10;&#10;AI-generated content may be incorrect.">
            <a:extLst>
              <a:ext uri="{FF2B5EF4-FFF2-40B4-BE49-F238E27FC236}">
                <a16:creationId xmlns:a16="http://schemas.microsoft.com/office/drawing/2014/main" id="{39873095-951B-B177-822F-B6F3C40A7E6D}"/>
              </a:ext>
            </a:extLst>
          </p:cNvPr>
          <p:cNvPicPr>
            <a:picLocks noChangeAspect="1"/>
          </p:cNvPicPr>
          <p:nvPr/>
        </p:nvPicPr>
        <p:blipFill>
          <a:blip r:embed="rId5"/>
          <a:srcRect l="1519" t="6123" r="2103" b="3433"/>
          <a:stretch>
            <a:fillRect/>
          </a:stretch>
        </p:blipFill>
        <p:spPr>
          <a:xfrm>
            <a:off x="6844352" y="1999396"/>
            <a:ext cx="7049069" cy="4360461"/>
          </a:xfrm>
          <a:prstGeom prst="rect">
            <a:avLst/>
          </a:prstGeom>
        </p:spPr>
      </p:pic>
    </p:spTree>
    <p:extLst>
      <p:ext uri="{BB962C8B-B14F-4D97-AF65-F5344CB8AC3E}">
        <p14:creationId xmlns:p14="http://schemas.microsoft.com/office/powerpoint/2010/main" val="3686140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794" name="TextBox 1">
            <a:extLst>
              <a:ext uri="{FF2B5EF4-FFF2-40B4-BE49-F238E27FC236}">
                <a16:creationId xmlns:a16="http://schemas.microsoft.com/office/drawing/2014/main" id="{3619120F-3FFA-DD11-47F8-AE3669D56B4B}"/>
              </a:ext>
            </a:extLst>
          </p:cNvPr>
          <p:cNvSpPr txBox="1">
            <a:spLocks noChangeArrowheads="1"/>
          </p:cNvSpPr>
          <p:nvPr/>
        </p:nvSpPr>
        <p:spPr bwMode="auto">
          <a:xfrm>
            <a:off x="744538" y="795338"/>
            <a:ext cx="1359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Calibri" panose="020F0502020204030204" pitchFamily="34" charset="0"/>
              </a:defRPr>
            </a:lvl1pPr>
            <a:lvl2pPr marL="742950" indent="-285750">
              <a:defRPr sz="2500">
                <a:solidFill>
                  <a:schemeClr val="tx1"/>
                </a:solidFill>
                <a:latin typeface="Calibri" panose="020F0502020204030204" pitchFamily="34" charset="0"/>
              </a:defRPr>
            </a:lvl2pPr>
            <a:lvl3pPr marL="1143000" indent="-228600">
              <a:defRPr sz="2500">
                <a:solidFill>
                  <a:schemeClr val="tx1"/>
                </a:solidFill>
                <a:latin typeface="Calibri" panose="020F0502020204030204" pitchFamily="34" charset="0"/>
              </a:defRPr>
            </a:lvl3pPr>
            <a:lvl4pPr marL="1600200" indent="-228600">
              <a:defRPr sz="2500">
                <a:solidFill>
                  <a:schemeClr val="tx1"/>
                </a:solidFill>
                <a:latin typeface="Calibri" panose="020F0502020204030204" pitchFamily="34" charset="0"/>
              </a:defRPr>
            </a:lvl4pPr>
            <a:lvl5pPr marL="2057400" indent="-228600">
              <a:defRPr sz="2500">
                <a:solidFill>
                  <a:schemeClr val="tx1"/>
                </a:solidFill>
                <a:latin typeface="Calibri" panose="020F0502020204030204" pitchFamily="34" charset="0"/>
              </a:defRPr>
            </a:lvl5pPr>
            <a:lvl6pPr marL="2514600" indent="-228600" defTabSz="1304925" fontAlgn="base">
              <a:spcBef>
                <a:spcPct val="0"/>
              </a:spcBef>
              <a:spcAft>
                <a:spcPct val="0"/>
              </a:spcAft>
              <a:defRPr sz="2500">
                <a:solidFill>
                  <a:schemeClr val="tx1"/>
                </a:solidFill>
                <a:latin typeface="Calibri" panose="020F0502020204030204" pitchFamily="34" charset="0"/>
              </a:defRPr>
            </a:lvl6pPr>
            <a:lvl7pPr marL="2971800" indent="-228600" defTabSz="1304925" fontAlgn="base">
              <a:spcBef>
                <a:spcPct val="0"/>
              </a:spcBef>
              <a:spcAft>
                <a:spcPct val="0"/>
              </a:spcAft>
              <a:defRPr sz="2500">
                <a:solidFill>
                  <a:schemeClr val="tx1"/>
                </a:solidFill>
                <a:latin typeface="Calibri" panose="020F0502020204030204" pitchFamily="34" charset="0"/>
              </a:defRPr>
            </a:lvl7pPr>
            <a:lvl8pPr marL="3429000" indent="-228600" defTabSz="1304925" fontAlgn="base">
              <a:spcBef>
                <a:spcPct val="0"/>
              </a:spcBef>
              <a:spcAft>
                <a:spcPct val="0"/>
              </a:spcAft>
              <a:defRPr sz="2500">
                <a:solidFill>
                  <a:schemeClr val="tx1"/>
                </a:solidFill>
                <a:latin typeface="Calibri" panose="020F0502020204030204" pitchFamily="34" charset="0"/>
              </a:defRPr>
            </a:lvl8pPr>
            <a:lvl9pPr marL="3886200" indent="-228600" defTabSz="1304925" fontAlgn="base">
              <a:spcBef>
                <a:spcPct val="0"/>
              </a:spcBef>
              <a:spcAft>
                <a:spcPct val="0"/>
              </a:spcAft>
              <a:defRPr sz="2500">
                <a:solidFill>
                  <a:schemeClr val="tx1"/>
                </a:solidFill>
                <a:latin typeface="Calibri" panose="020F0502020204030204" pitchFamily="34" charset="0"/>
              </a:defRPr>
            </a:lvl9pPr>
          </a:lstStyle>
          <a:p>
            <a:pPr eaLnBrk="1" hangingPunct="1"/>
            <a:r>
              <a:rPr lang="en-US" altLang="en-US" sz="4000" b="1" dirty="0">
                <a:solidFill>
                  <a:srgbClr val="0B427D"/>
                </a:solidFill>
                <a:latin typeface="Bliss 2 Bold" panose="02000506030000020004" pitchFamily="2" charset="0"/>
              </a:rPr>
              <a:t>NC331 Hub Connections</a:t>
            </a:r>
          </a:p>
        </p:txBody>
      </p:sp>
      <p:pic>
        <p:nvPicPr>
          <p:cNvPr id="3" name="Picture 2">
            <a:extLst>
              <a:ext uri="{FF2B5EF4-FFF2-40B4-BE49-F238E27FC236}">
                <a16:creationId xmlns:a16="http://schemas.microsoft.com/office/drawing/2014/main" id="{2D43F099-4EE6-A4A9-4623-CCE621387476}"/>
              </a:ext>
            </a:extLst>
          </p:cNvPr>
          <p:cNvPicPr>
            <a:picLocks noChangeAspect="1"/>
          </p:cNvPicPr>
          <p:nvPr/>
        </p:nvPicPr>
        <p:blipFill>
          <a:blip r:embed="rId3"/>
          <a:stretch>
            <a:fillRect/>
          </a:stretch>
        </p:blipFill>
        <p:spPr>
          <a:xfrm>
            <a:off x="2866030" y="1503363"/>
            <a:ext cx="8478909" cy="6248943"/>
          </a:xfrm>
          <a:prstGeom prst="rect">
            <a:avLst/>
          </a:prstGeom>
        </p:spPr>
      </p:pic>
    </p:spTree>
  </p:cSld>
  <p:clrMapOvr>
    <a:masterClrMapping/>
  </p:clrMapOvr>
</p:sld>
</file>

<file path=ppt/theme/theme1.xml><?xml version="1.0" encoding="utf-8"?>
<a:theme xmlns:a="http://schemas.openxmlformats.org/drawingml/2006/main" name="TekTon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69705</TotalTime>
  <Words>1166</Words>
  <Application>Microsoft Macintosh PowerPoint</Application>
  <PresentationFormat>Custom</PresentationFormat>
  <Paragraphs>163</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Bliss 2</vt:lpstr>
      <vt:lpstr>Bliss 2 Bold</vt:lpstr>
      <vt:lpstr>Bliss 2 Light</vt:lpstr>
      <vt:lpstr>Calibri</vt:lpstr>
      <vt:lpstr>Calibri Light</vt:lpstr>
      <vt:lpstr>Century Gothic</vt:lpstr>
      <vt:lpstr>TekTone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Lisa Fisher</dc:creator>
  <cp:keywords/>
  <dc:description/>
  <cp:lastModifiedBy>Lisa Fisher</cp:lastModifiedBy>
  <cp:revision>247</cp:revision>
  <dcterms:created xsi:type="dcterms:W3CDTF">2017-06-05T15:38:11Z</dcterms:created>
  <dcterms:modified xsi:type="dcterms:W3CDTF">2026-01-15T17:57:36Z</dcterms:modified>
  <cp:category/>
</cp:coreProperties>
</file>